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3" r:id="rId4"/>
  </p:sldMasterIdLst>
  <p:notesMasterIdLst>
    <p:notesMasterId r:id="rId59"/>
  </p:notesMasterIdLst>
  <p:handoutMasterIdLst>
    <p:handoutMasterId r:id="rId60"/>
  </p:handoutMasterIdLst>
  <p:sldIdLst>
    <p:sldId id="256" r:id="rId5"/>
    <p:sldId id="257" r:id="rId6"/>
    <p:sldId id="286" r:id="rId7"/>
    <p:sldId id="299" r:id="rId8"/>
    <p:sldId id="315" r:id="rId9"/>
    <p:sldId id="346" r:id="rId10"/>
    <p:sldId id="376" r:id="rId11"/>
    <p:sldId id="375" r:id="rId12"/>
    <p:sldId id="350" r:id="rId13"/>
    <p:sldId id="347" r:id="rId14"/>
    <p:sldId id="349" r:id="rId15"/>
    <p:sldId id="348" r:id="rId16"/>
    <p:sldId id="324" r:id="rId17"/>
    <p:sldId id="316" r:id="rId18"/>
    <p:sldId id="351" r:id="rId19"/>
    <p:sldId id="352" r:id="rId20"/>
    <p:sldId id="355" r:id="rId21"/>
    <p:sldId id="356" r:id="rId22"/>
    <p:sldId id="353" r:id="rId23"/>
    <p:sldId id="357" r:id="rId24"/>
    <p:sldId id="301" r:id="rId25"/>
    <p:sldId id="361" r:id="rId26"/>
    <p:sldId id="359" r:id="rId27"/>
    <p:sldId id="360" r:id="rId28"/>
    <p:sldId id="302" r:id="rId29"/>
    <p:sldId id="306" r:id="rId30"/>
    <p:sldId id="362" r:id="rId31"/>
    <p:sldId id="308" r:id="rId32"/>
    <p:sldId id="328" r:id="rId33"/>
    <p:sldId id="358" r:id="rId34"/>
    <p:sldId id="319" r:id="rId35"/>
    <p:sldId id="320" r:id="rId36"/>
    <p:sldId id="310" r:id="rId37"/>
    <p:sldId id="329" r:id="rId38"/>
    <p:sldId id="330" r:id="rId39"/>
    <p:sldId id="331" r:id="rId40"/>
    <p:sldId id="332" r:id="rId41"/>
    <p:sldId id="364" r:id="rId42"/>
    <p:sldId id="366" r:id="rId43"/>
    <p:sldId id="333" r:id="rId44"/>
    <p:sldId id="334" r:id="rId45"/>
    <p:sldId id="335" r:id="rId46"/>
    <p:sldId id="336" r:id="rId47"/>
    <p:sldId id="338" r:id="rId48"/>
    <p:sldId id="368" r:id="rId49"/>
    <p:sldId id="367" r:id="rId50"/>
    <p:sldId id="343" r:id="rId51"/>
    <p:sldId id="341" r:id="rId52"/>
    <p:sldId id="369" r:id="rId53"/>
    <p:sldId id="372" r:id="rId54"/>
    <p:sldId id="373" r:id="rId55"/>
    <p:sldId id="371" r:id="rId56"/>
    <p:sldId id="374" r:id="rId57"/>
    <p:sldId id="294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05776966-BAD3-9E64-4979-9572B1B999B5}" name="Pichaimani, Lakshmi" initials="PL" userId="S::lakshmip@deloitte.com::9a7be482-af68-4a96-bae3-327122c4ac0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7D414-1F11-47BB-B2E7-14E2D6BD80AA}" v="66" dt="2024-10-07T05:22:32.311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microsoft.com/office/2015/10/relationships/revisionInfo" Target="revisionInfo.xml"/><Relationship Id="rId5" Type="http://schemas.openxmlformats.org/officeDocument/2006/relationships/slide" Target="slides/slide1.xml"/><Relationship Id="rId61" Type="http://schemas.openxmlformats.org/officeDocument/2006/relationships/commentAuthors" Target="commentAuthor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notesMaster" Target="notesMasters/notesMaster1.xml"/><Relationship Id="rId67" Type="http://schemas.microsoft.com/office/2018/10/relationships/authors" Target="author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D45C6-9984-4212-B12E-D5A527FBD9DF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CB14C96-C700-4EA2-AC7F-16E1DA6A3C03}">
      <dgm:prSet phldrT="[Text]" custT="1"/>
      <dgm:spPr/>
      <dgm:t>
        <a:bodyPr/>
        <a:lstStyle/>
        <a:p>
          <a:r>
            <a:rPr lang="en-US" sz="1600" dirty="0"/>
            <a:t>9(1)(i) – Income from business connection, property, asset, source of income, transfer of capital asset situated in India</a:t>
          </a:r>
        </a:p>
      </dgm:t>
    </dgm:pt>
    <dgm:pt modelId="{9862EF63-B508-42C7-AF50-F2E61B137C27}" type="parTrans" cxnId="{BBFEBF21-E5B4-488C-9323-E4C1595ED2B3}">
      <dgm:prSet/>
      <dgm:spPr/>
      <dgm:t>
        <a:bodyPr/>
        <a:lstStyle/>
        <a:p>
          <a:endParaRPr lang="en-US" sz="1600"/>
        </a:p>
      </dgm:t>
    </dgm:pt>
    <dgm:pt modelId="{EDF49ADC-496E-40EC-AD8F-A867E850A3A3}" type="sibTrans" cxnId="{BBFEBF21-E5B4-488C-9323-E4C1595ED2B3}">
      <dgm:prSet/>
      <dgm:spPr/>
      <dgm:t>
        <a:bodyPr/>
        <a:lstStyle/>
        <a:p>
          <a:endParaRPr lang="en-US" sz="1600"/>
        </a:p>
      </dgm:t>
    </dgm:pt>
    <dgm:pt modelId="{A212A8D6-1C01-464A-9319-5631CBE31487}">
      <dgm:prSet phldrT="[Text]" custT="1"/>
      <dgm:spPr/>
      <dgm:t>
        <a:bodyPr/>
        <a:lstStyle/>
        <a:p>
          <a:r>
            <a:rPr lang="en-US" sz="1600" dirty="0"/>
            <a:t>9(1)(ii) / (iii)  – Salaries</a:t>
          </a:r>
        </a:p>
      </dgm:t>
    </dgm:pt>
    <dgm:pt modelId="{43CEB492-6906-4D43-8BC7-2DEF9895CE83}" type="parTrans" cxnId="{F3278E57-A42E-421C-AF43-D5CDE6CB7E07}">
      <dgm:prSet/>
      <dgm:spPr/>
      <dgm:t>
        <a:bodyPr/>
        <a:lstStyle/>
        <a:p>
          <a:endParaRPr lang="en-US" sz="1600"/>
        </a:p>
      </dgm:t>
    </dgm:pt>
    <dgm:pt modelId="{9742F56D-AD6B-431F-A3FA-8972B899099D}" type="sibTrans" cxnId="{F3278E57-A42E-421C-AF43-D5CDE6CB7E07}">
      <dgm:prSet/>
      <dgm:spPr/>
      <dgm:t>
        <a:bodyPr/>
        <a:lstStyle/>
        <a:p>
          <a:endParaRPr lang="en-US" sz="1600"/>
        </a:p>
      </dgm:t>
    </dgm:pt>
    <dgm:pt modelId="{CC0A5916-ABE7-4A94-B5EF-72C2FBA64F7A}">
      <dgm:prSet phldrT="[Text]" custT="1"/>
      <dgm:spPr/>
      <dgm:t>
        <a:bodyPr/>
        <a:lstStyle/>
        <a:p>
          <a:r>
            <a:rPr lang="en-US" sz="1600" dirty="0"/>
            <a:t>9(1)(iv)- Dividend paid by an Indian company outside India </a:t>
          </a:r>
        </a:p>
      </dgm:t>
    </dgm:pt>
    <dgm:pt modelId="{B54CEF01-C53A-4105-A106-C55DF26EF8D9}" type="parTrans" cxnId="{43CEE50B-D12B-4A1B-B1D9-BF1821044F14}">
      <dgm:prSet/>
      <dgm:spPr/>
      <dgm:t>
        <a:bodyPr/>
        <a:lstStyle/>
        <a:p>
          <a:endParaRPr lang="en-US" sz="1600"/>
        </a:p>
      </dgm:t>
    </dgm:pt>
    <dgm:pt modelId="{3FE4B230-B06B-48DA-BC7F-63E4785FE492}" type="sibTrans" cxnId="{43CEE50B-D12B-4A1B-B1D9-BF1821044F14}">
      <dgm:prSet/>
      <dgm:spPr/>
      <dgm:t>
        <a:bodyPr/>
        <a:lstStyle/>
        <a:p>
          <a:endParaRPr lang="en-US" sz="1600"/>
        </a:p>
      </dgm:t>
    </dgm:pt>
    <dgm:pt modelId="{7FE29E7A-1787-4B43-A775-69E8555C97B0}">
      <dgm:prSet phldrT="[Text]" custT="1"/>
      <dgm:spPr/>
      <dgm:t>
        <a:bodyPr/>
        <a:lstStyle/>
        <a:p>
          <a:r>
            <a:rPr lang="en-US" sz="1600" dirty="0"/>
            <a:t>9(1)(v) - Interest </a:t>
          </a:r>
        </a:p>
      </dgm:t>
    </dgm:pt>
    <dgm:pt modelId="{758FCFEB-7EF9-4C1E-8BD8-5BE67914F0AE}" type="parTrans" cxnId="{71EF72CF-CD6C-47EA-9554-573EC61061D7}">
      <dgm:prSet/>
      <dgm:spPr/>
      <dgm:t>
        <a:bodyPr/>
        <a:lstStyle/>
        <a:p>
          <a:endParaRPr lang="en-US" sz="1600"/>
        </a:p>
      </dgm:t>
    </dgm:pt>
    <dgm:pt modelId="{EA7EAF1F-774F-4B74-94DB-922231FD5DB3}" type="sibTrans" cxnId="{71EF72CF-CD6C-47EA-9554-573EC61061D7}">
      <dgm:prSet/>
      <dgm:spPr/>
      <dgm:t>
        <a:bodyPr/>
        <a:lstStyle/>
        <a:p>
          <a:endParaRPr lang="en-US" sz="1600"/>
        </a:p>
      </dgm:t>
    </dgm:pt>
    <dgm:pt modelId="{FDF1C73D-56B8-4A7F-936B-BA689416E04F}">
      <dgm:prSet phldrT="[Text]" custT="1"/>
      <dgm:spPr/>
      <dgm:t>
        <a:bodyPr/>
        <a:lstStyle/>
        <a:p>
          <a:r>
            <a:rPr lang="en-US" sz="1600" dirty="0"/>
            <a:t>9(1)(vi) / (vii) – Royalties/ Fees for technical services</a:t>
          </a:r>
        </a:p>
      </dgm:t>
    </dgm:pt>
    <dgm:pt modelId="{411B44F5-6EBB-40FD-A7D6-5B26D0AFCDAA}" type="parTrans" cxnId="{563349B4-3D57-42C1-B99C-D17A3F34D78C}">
      <dgm:prSet/>
      <dgm:spPr/>
      <dgm:t>
        <a:bodyPr/>
        <a:lstStyle/>
        <a:p>
          <a:endParaRPr lang="en-US" sz="1600"/>
        </a:p>
      </dgm:t>
    </dgm:pt>
    <dgm:pt modelId="{5D402E3A-F54D-4546-9282-1EB5B3BA118E}" type="sibTrans" cxnId="{563349B4-3D57-42C1-B99C-D17A3F34D78C}">
      <dgm:prSet/>
      <dgm:spPr/>
      <dgm:t>
        <a:bodyPr/>
        <a:lstStyle/>
        <a:p>
          <a:endParaRPr lang="en-US" sz="1600"/>
        </a:p>
      </dgm:t>
    </dgm:pt>
    <dgm:pt modelId="{AC8DA395-D5C0-4B20-94B7-7DF7336282CA}">
      <dgm:prSet phldrT="[Text]" custT="1"/>
      <dgm:spPr/>
      <dgm:t>
        <a:bodyPr/>
        <a:lstStyle/>
        <a:p>
          <a:r>
            <a:rPr lang="en-US" sz="1600" dirty="0"/>
            <a:t>9(1)(viii) – Gift by a resident to a non-resident </a:t>
          </a:r>
        </a:p>
      </dgm:t>
    </dgm:pt>
    <dgm:pt modelId="{F474C98D-C702-4C3C-BBB9-DD373458FCC5}" type="parTrans" cxnId="{058BD8D7-E114-4621-B2C4-5766962BDAF8}">
      <dgm:prSet/>
      <dgm:spPr/>
      <dgm:t>
        <a:bodyPr/>
        <a:lstStyle/>
        <a:p>
          <a:endParaRPr lang="en-US"/>
        </a:p>
      </dgm:t>
    </dgm:pt>
    <dgm:pt modelId="{1C2077B1-571E-424A-8C4A-E7F0815CB269}" type="sibTrans" cxnId="{058BD8D7-E114-4621-B2C4-5766962BDAF8}">
      <dgm:prSet/>
      <dgm:spPr/>
      <dgm:t>
        <a:bodyPr/>
        <a:lstStyle/>
        <a:p>
          <a:endParaRPr lang="en-US"/>
        </a:p>
      </dgm:t>
    </dgm:pt>
    <dgm:pt modelId="{76040D26-4CA7-4496-89CC-106CDE380B3C}" type="pres">
      <dgm:prSet presAssocID="{8BBD45C6-9984-4212-B12E-D5A527FBD9DF}" presName="Name0" presStyleCnt="0">
        <dgm:presLayoutVars>
          <dgm:chMax val="7"/>
          <dgm:chPref val="7"/>
          <dgm:dir/>
        </dgm:presLayoutVars>
      </dgm:prSet>
      <dgm:spPr/>
    </dgm:pt>
    <dgm:pt modelId="{2C66373D-54D7-4F86-921C-696C007476C1}" type="pres">
      <dgm:prSet presAssocID="{8BBD45C6-9984-4212-B12E-D5A527FBD9DF}" presName="Name1" presStyleCnt="0"/>
      <dgm:spPr/>
    </dgm:pt>
    <dgm:pt modelId="{C9E853BF-428B-4842-8BCD-375A2C1B3137}" type="pres">
      <dgm:prSet presAssocID="{8BBD45C6-9984-4212-B12E-D5A527FBD9DF}" presName="cycle" presStyleCnt="0"/>
      <dgm:spPr/>
    </dgm:pt>
    <dgm:pt modelId="{DF013804-92C8-4E0E-9556-01B07363C510}" type="pres">
      <dgm:prSet presAssocID="{8BBD45C6-9984-4212-B12E-D5A527FBD9DF}" presName="srcNode" presStyleLbl="node1" presStyleIdx="0" presStyleCnt="6"/>
      <dgm:spPr/>
    </dgm:pt>
    <dgm:pt modelId="{82D3F7D2-CBBD-484D-A1F6-CCD53E66673E}" type="pres">
      <dgm:prSet presAssocID="{8BBD45C6-9984-4212-B12E-D5A527FBD9DF}" presName="conn" presStyleLbl="parChTrans1D2" presStyleIdx="0" presStyleCnt="1"/>
      <dgm:spPr/>
    </dgm:pt>
    <dgm:pt modelId="{A89917BC-0D36-4C13-B16A-7962606E809F}" type="pres">
      <dgm:prSet presAssocID="{8BBD45C6-9984-4212-B12E-D5A527FBD9DF}" presName="extraNode" presStyleLbl="node1" presStyleIdx="0" presStyleCnt="6"/>
      <dgm:spPr/>
    </dgm:pt>
    <dgm:pt modelId="{C0E10FD2-98BC-4188-9B08-39FC41082DDC}" type="pres">
      <dgm:prSet presAssocID="{8BBD45C6-9984-4212-B12E-D5A527FBD9DF}" presName="dstNode" presStyleLbl="node1" presStyleIdx="0" presStyleCnt="6"/>
      <dgm:spPr/>
    </dgm:pt>
    <dgm:pt modelId="{72692A13-0F50-4F02-A007-A0A93ABC5BC0}" type="pres">
      <dgm:prSet presAssocID="{4CB14C96-C700-4EA2-AC7F-16E1DA6A3C03}" presName="text_1" presStyleLbl="node1" presStyleIdx="0" presStyleCnt="6">
        <dgm:presLayoutVars>
          <dgm:bulletEnabled val="1"/>
        </dgm:presLayoutVars>
      </dgm:prSet>
      <dgm:spPr/>
    </dgm:pt>
    <dgm:pt modelId="{B269D813-9E8E-4372-ADAF-7EF91034E785}" type="pres">
      <dgm:prSet presAssocID="{4CB14C96-C700-4EA2-AC7F-16E1DA6A3C03}" presName="accent_1" presStyleCnt="0"/>
      <dgm:spPr/>
    </dgm:pt>
    <dgm:pt modelId="{AEFAA615-DB07-4A3D-8D06-4E9E49D195BA}" type="pres">
      <dgm:prSet presAssocID="{4CB14C96-C700-4EA2-AC7F-16E1DA6A3C03}" presName="accentRepeatNode" presStyleLbl="solidFgAcc1" presStyleIdx="0" presStyleCnt="6"/>
      <dgm:spPr/>
    </dgm:pt>
    <dgm:pt modelId="{31FF5985-0DA2-440E-AC68-3825483FDA0D}" type="pres">
      <dgm:prSet presAssocID="{A212A8D6-1C01-464A-9319-5631CBE31487}" presName="text_2" presStyleLbl="node1" presStyleIdx="1" presStyleCnt="6">
        <dgm:presLayoutVars>
          <dgm:bulletEnabled val="1"/>
        </dgm:presLayoutVars>
      </dgm:prSet>
      <dgm:spPr/>
    </dgm:pt>
    <dgm:pt modelId="{DBC058CA-4B8F-4D87-9098-1B1D5D024CBA}" type="pres">
      <dgm:prSet presAssocID="{A212A8D6-1C01-464A-9319-5631CBE31487}" presName="accent_2" presStyleCnt="0"/>
      <dgm:spPr/>
    </dgm:pt>
    <dgm:pt modelId="{850393CE-3140-4764-AC5A-23C650A15B3D}" type="pres">
      <dgm:prSet presAssocID="{A212A8D6-1C01-464A-9319-5631CBE31487}" presName="accentRepeatNode" presStyleLbl="solidFgAcc1" presStyleIdx="1" presStyleCnt="6"/>
      <dgm:spPr/>
    </dgm:pt>
    <dgm:pt modelId="{AC7E3781-7F3D-46AC-8C34-12C51DF99661}" type="pres">
      <dgm:prSet presAssocID="{CC0A5916-ABE7-4A94-B5EF-72C2FBA64F7A}" presName="text_3" presStyleLbl="node1" presStyleIdx="2" presStyleCnt="6">
        <dgm:presLayoutVars>
          <dgm:bulletEnabled val="1"/>
        </dgm:presLayoutVars>
      </dgm:prSet>
      <dgm:spPr/>
    </dgm:pt>
    <dgm:pt modelId="{A4DD5C97-A683-4FCF-90B3-BCD9C01C4483}" type="pres">
      <dgm:prSet presAssocID="{CC0A5916-ABE7-4A94-B5EF-72C2FBA64F7A}" presName="accent_3" presStyleCnt="0"/>
      <dgm:spPr/>
    </dgm:pt>
    <dgm:pt modelId="{F44A1F41-1D57-44EC-AE16-7C69F38C21E4}" type="pres">
      <dgm:prSet presAssocID="{CC0A5916-ABE7-4A94-B5EF-72C2FBA64F7A}" presName="accentRepeatNode" presStyleLbl="solidFgAcc1" presStyleIdx="2" presStyleCnt="6"/>
      <dgm:spPr/>
    </dgm:pt>
    <dgm:pt modelId="{C330996A-15BC-444B-AA5F-8DC2D8E00B8D}" type="pres">
      <dgm:prSet presAssocID="{7FE29E7A-1787-4B43-A775-69E8555C97B0}" presName="text_4" presStyleLbl="node1" presStyleIdx="3" presStyleCnt="6">
        <dgm:presLayoutVars>
          <dgm:bulletEnabled val="1"/>
        </dgm:presLayoutVars>
      </dgm:prSet>
      <dgm:spPr/>
    </dgm:pt>
    <dgm:pt modelId="{D0FC8910-5F5E-4BCF-8380-E5D3115479BD}" type="pres">
      <dgm:prSet presAssocID="{7FE29E7A-1787-4B43-A775-69E8555C97B0}" presName="accent_4" presStyleCnt="0"/>
      <dgm:spPr/>
    </dgm:pt>
    <dgm:pt modelId="{57A023A9-CDE3-4C53-87E9-317813FF2CE4}" type="pres">
      <dgm:prSet presAssocID="{7FE29E7A-1787-4B43-A775-69E8555C97B0}" presName="accentRepeatNode" presStyleLbl="solidFgAcc1" presStyleIdx="3" presStyleCnt="6"/>
      <dgm:spPr/>
    </dgm:pt>
    <dgm:pt modelId="{B1C72D86-2194-4BFD-98F9-C0C1E4580082}" type="pres">
      <dgm:prSet presAssocID="{FDF1C73D-56B8-4A7F-936B-BA689416E04F}" presName="text_5" presStyleLbl="node1" presStyleIdx="4" presStyleCnt="6">
        <dgm:presLayoutVars>
          <dgm:bulletEnabled val="1"/>
        </dgm:presLayoutVars>
      </dgm:prSet>
      <dgm:spPr/>
    </dgm:pt>
    <dgm:pt modelId="{0E6C050E-96C7-4641-B156-BD171A1E4E55}" type="pres">
      <dgm:prSet presAssocID="{FDF1C73D-56B8-4A7F-936B-BA689416E04F}" presName="accent_5" presStyleCnt="0"/>
      <dgm:spPr/>
    </dgm:pt>
    <dgm:pt modelId="{87FCACDB-5886-4E39-A5D1-38EF3BB19F6B}" type="pres">
      <dgm:prSet presAssocID="{FDF1C73D-56B8-4A7F-936B-BA689416E04F}" presName="accentRepeatNode" presStyleLbl="solidFgAcc1" presStyleIdx="4" presStyleCnt="6"/>
      <dgm:spPr/>
    </dgm:pt>
    <dgm:pt modelId="{DDE6AF23-0DF5-4D0B-8753-B21426F4D32E}" type="pres">
      <dgm:prSet presAssocID="{AC8DA395-D5C0-4B20-94B7-7DF7336282CA}" presName="text_6" presStyleLbl="node1" presStyleIdx="5" presStyleCnt="6">
        <dgm:presLayoutVars>
          <dgm:bulletEnabled val="1"/>
        </dgm:presLayoutVars>
      </dgm:prSet>
      <dgm:spPr/>
    </dgm:pt>
    <dgm:pt modelId="{74B57520-38DF-4EA0-9CF2-545C59D025BD}" type="pres">
      <dgm:prSet presAssocID="{AC8DA395-D5C0-4B20-94B7-7DF7336282CA}" presName="accent_6" presStyleCnt="0"/>
      <dgm:spPr/>
    </dgm:pt>
    <dgm:pt modelId="{2A81CA66-238D-436F-92D5-8B3E5D77BC65}" type="pres">
      <dgm:prSet presAssocID="{AC8DA395-D5C0-4B20-94B7-7DF7336282CA}" presName="accentRepeatNode" presStyleLbl="solidFgAcc1" presStyleIdx="5" presStyleCnt="6"/>
      <dgm:spPr/>
    </dgm:pt>
  </dgm:ptLst>
  <dgm:cxnLst>
    <dgm:cxn modelId="{43CEE50B-D12B-4A1B-B1D9-BF1821044F14}" srcId="{8BBD45C6-9984-4212-B12E-D5A527FBD9DF}" destId="{CC0A5916-ABE7-4A94-B5EF-72C2FBA64F7A}" srcOrd="2" destOrd="0" parTransId="{B54CEF01-C53A-4105-A106-C55DF26EF8D9}" sibTransId="{3FE4B230-B06B-48DA-BC7F-63E4785FE492}"/>
    <dgm:cxn modelId="{BBFEBF21-E5B4-488C-9323-E4C1595ED2B3}" srcId="{8BBD45C6-9984-4212-B12E-D5A527FBD9DF}" destId="{4CB14C96-C700-4EA2-AC7F-16E1DA6A3C03}" srcOrd="0" destOrd="0" parTransId="{9862EF63-B508-42C7-AF50-F2E61B137C27}" sibTransId="{EDF49ADC-496E-40EC-AD8F-A867E850A3A3}"/>
    <dgm:cxn modelId="{453A3A22-846C-4BD1-9462-61F23F4FF25F}" type="presOf" srcId="{4CB14C96-C700-4EA2-AC7F-16E1DA6A3C03}" destId="{72692A13-0F50-4F02-A007-A0A93ABC5BC0}" srcOrd="0" destOrd="0" presId="urn:microsoft.com/office/officeart/2008/layout/VerticalCurvedList"/>
    <dgm:cxn modelId="{123C1423-8864-406C-8AAD-B40E4933B1B4}" type="presOf" srcId="{AC8DA395-D5C0-4B20-94B7-7DF7336282CA}" destId="{DDE6AF23-0DF5-4D0B-8753-B21426F4D32E}" srcOrd="0" destOrd="0" presId="urn:microsoft.com/office/officeart/2008/layout/VerticalCurvedList"/>
    <dgm:cxn modelId="{84E55166-9DAA-447C-9F61-B8482D51A689}" type="presOf" srcId="{FDF1C73D-56B8-4A7F-936B-BA689416E04F}" destId="{B1C72D86-2194-4BFD-98F9-C0C1E4580082}" srcOrd="0" destOrd="0" presId="urn:microsoft.com/office/officeart/2008/layout/VerticalCurvedList"/>
    <dgm:cxn modelId="{628ED950-4690-4B11-90AD-DE1B8C995337}" type="presOf" srcId="{CC0A5916-ABE7-4A94-B5EF-72C2FBA64F7A}" destId="{AC7E3781-7F3D-46AC-8C34-12C51DF99661}" srcOrd="0" destOrd="0" presId="urn:microsoft.com/office/officeart/2008/layout/VerticalCurvedList"/>
    <dgm:cxn modelId="{F3278E57-A42E-421C-AF43-D5CDE6CB7E07}" srcId="{8BBD45C6-9984-4212-B12E-D5A527FBD9DF}" destId="{A212A8D6-1C01-464A-9319-5631CBE31487}" srcOrd="1" destOrd="0" parTransId="{43CEB492-6906-4D43-8BC7-2DEF9895CE83}" sibTransId="{9742F56D-AD6B-431F-A3FA-8972B899099D}"/>
    <dgm:cxn modelId="{563349B4-3D57-42C1-B99C-D17A3F34D78C}" srcId="{8BBD45C6-9984-4212-B12E-D5A527FBD9DF}" destId="{FDF1C73D-56B8-4A7F-936B-BA689416E04F}" srcOrd="4" destOrd="0" parTransId="{411B44F5-6EBB-40FD-A7D6-5B26D0AFCDAA}" sibTransId="{5D402E3A-F54D-4546-9282-1EB5B3BA118E}"/>
    <dgm:cxn modelId="{1438F2BA-DB9E-4C55-9903-503904948CF4}" type="presOf" srcId="{A212A8D6-1C01-464A-9319-5631CBE31487}" destId="{31FF5985-0DA2-440E-AC68-3825483FDA0D}" srcOrd="0" destOrd="0" presId="urn:microsoft.com/office/officeart/2008/layout/VerticalCurvedList"/>
    <dgm:cxn modelId="{71EF72CF-CD6C-47EA-9554-573EC61061D7}" srcId="{8BBD45C6-9984-4212-B12E-D5A527FBD9DF}" destId="{7FE29E7A-1787-4B43-A775-69E8555C97B0}" srcOrd="3" destOrd="0" parTransId="{758FCFEB-7EF9-4C1E-8BD8-5BE67914F0AE}" sibTransId="{EA7EAF1F-774F-4B74-94DB-922231FD5DB3}"/>
    <dgm:cxn modelId="{63798BD1-CC19-4CB2-BB88-EB3523F4D268}" type="presOf" srcId="{8BBD45C6-9984-4212-B12E-D5A527FBD9DF}" destId="{76040D26-4CA7-4496-89CC-106CDE380B3C}" srcOrd="0" destOrd="0" presId="urn:microsoft.com/office/officeart/2008/layout/VerticalCurvedList"/>
    <dgm:cxn modelId="{058BD8D7-E114-4621-B2C4-5766962BDAF8}" srcId="{8BBD45C6-9984-4212-B12E-D5A527FBD9DF}" destId="{AC8DA395-D5C0-4B20-94B7-7DF7336282CA}" srcOrd="5" destOrd="0" parTransId="{F474C98D-C702-4C3C-BBB9-DD373458FCC5}" sibTransId="{1C2077B1-571E-424A-8C4A-E7F0815CB269}"/>
    <dgm:cxn modelId="{6FAD52E4-36A1-4B9D-B4EA-F2D1BF6812AC}" type="presOf" srcId="{7FE29E7A-1787-4B43-A775-69E8555C97B0}" destId="{C330996A-15BC-444B-AA5F-8DC2D8E00B8D}" srcOrd="0" destOrd="0" presId="urn:microsoft.com/office/officeart/2008/layout/VerticalCurvedList"/>
    <dgm:cxn modelId="{CDDE7CF3-0904-4C36-ABC1-826F94130DBA}" type="presOf" srcId="{EDF49ADC-496E-40EC-AD8F-A867E850A3A3}" destId="{82D3F7D2-CBBD-484D-A1F6-CCD53E66673E}" srcOrd="0" destOrd="0" presId="urn:microsoft.com/office/officeart/2008/layout/VerticalCurvedList"/>
    <dgm:cxn modelId="{750411E6-8244-4733-A5B8-E8BA8037CE32}" type="presParOf" srcId="{76040D26-4CA7-4496-89CC-106CDE380B3C}" destId="{2C66373D-54D7-4F86-921C-696C007476C1}" srcOrd="0" destOrd="0" presId="urn:microsoft.com/office/officeart/2008/layout/VerticalCurvedList"/>
    <dgm:cxn modelId="{043A76A7-6E00-44B7-905A-FA596BB64C55}" type="presParOf" srcId="{2C66373D-54D7-4F86-921C-696C007476C1}" destId="{C9E853BF-428B-4842-8BCD-375A2C1B3137}" srcOrd="0" destOrd="0" presId="urn:microsoft.com/office/officeart/2008/layout/VerticalCurvedList"/>
    <dgm:cxn modelId="{BEDC8253-6BCD-4C66-AC3F-BAAD3A57BF48}" type="presParOf" srcId="{C9E853BF-428B-4842-8BCD-375A2C1B3137}" destId="{DF013804-92C8-4E0E-9556-01B07363C510}" srcOrd="0" destOrd="0" presId="urn:microsoft.com/office/officeart/2008/layout/VerticalCurvedList"/>
    <dgm:cxn modelId="{E8C8BF79-C29B-4E97-A1B5-B17632694493}" type="presParOf" srcId="{C9E853BF-428B-4842-8BCD-375A2C1B3137}" destId="{82D3F7D2-CBBD-484D-A1F6-CCD53E66673E}" srcOrd="1" destOrd="0" presId="urn:microsoft.com/office/officeart/2008/layout/VerticalCurvedList"/>
    <dgm:cxn modelId="{301A2BAF-2AEA-4198-A7B4-AE9D128C71AD}" type="presParOf" srcId="{C9E853BF-428B-4842-8BCD-375A2C1B3137}" destId="{A89917BC-0D36-4C13-B16A-7962606E809F}" srcOrd="2" destOrd="0" presId="urn:microsoft.com/office/officeart/2008/layout/VerticalCurvedList"/>
    <dgm:cxn modelId="{F5757D9A-DA41-499A-82BC-AAB5AF845C8E}" type="presParOf" srcId="{C9E853BF-428B-4842-8BCD-375A2C1B3137}" destId="{C0E10FD2-98BC-4188-9B08-39FC41082DDC}" srcOrd="3" destOrd="0" presId="urn:microsoft.com/office/officeart/2008/layout/VerticalCurvedList"/>
    <dgm:cxn modelId="{376587AA-F2D5-440F-9724-BA1ACE917A3C}" type="presParOf" srcId="{2C66373D-54D7-4F86-921C-696C007476C1}" destId="{72692A13-0F50-4F02-A007-A0A93ABC5BC0}" srcOrd="1" destOrd="0" presId="urn:microsoft.com/office/officeart/2008/layout/VerticalCurvedList"/>
    <dgm:cxn modelId="{2304C650-A29C-45AB-B99C-2106C8513501}" type="presParOf" srcId="{2C66373D-54D7-4F86-921C-696C007476C1}" destId="{B269D813-9E8E-4372-ADAF-7EF91034E785}" srcOrd="2" destOrd="0" presId="urn:microsoft.com/office/officeart/2008/layout/VerticalCurvedList"/>
    <dgm:cxn modelId="{9272C92A-38F7-4EEC-9FA7-55E918ACF867}" type="presParOf" srcId="{B269D813-9E8E-4372-ADAF-7EF91034E785}" destId="{AEFAA615-DB07-4A3D-8D06-4E9E49D195BA}" srcOrd="0" destOrd="0" presId="urn:microsoft.com/office/officeart/2008/layout/VerticalCurvedList"/>
    <dgm:cxn modelId="{51AA22B0-4022-4F43-ABBD-5983ABECCC46}" type="presParOf" srcId="{2C66373D-54D7-4F86-921C-696C007476C1}" destId="{31FF5985-0DA2-440E-AC68-3825483FDA0D}" srcOrd="3" destOrd="0" presId="urn:microsoft.com/office/officeart/2008/layout/VerticalCurvedList"/>
    <dgm:cxn modelId="{29114016-CDEA-43F6-90B6-7B586C389D66}" type="presParOf" srcId="{2C66373D-54D7-4F86-921C-696C007476C1}" destId="{DBC058CA-4B8F-4D87-9098-1B1D5D024CBA}" srcOrd="4" destOrd="0" presId="urn:microsoft.com/office/officeart/2008/layout/VerticalCurvedList"/>
    <dgm:cxn modelId="{B851C809-4A81-4AF7-B96E-70C729DE3FDF}" type="presParOf" srcId="{DBC058CA-4B8F-4D87-9098-1B1D5D024CBA}" destId="{850393CE-3140-4764-AC5A-23C650A15B3D}" srcOrd="0" destOrd="0" presId="urn:microsoft.com/office/officeart/2008/layout/VerticalCurvedList"/>
    <dgm:cxn modelId="{5530E4C9-C2FA-4E51-B814-DFC8C0896B1A}" type="presParOf" srcId="{2C66373D-54D7-4F86-921C-696C007476C1}" destId="{AC7E3781-7F3D-46AC-8C34-12C51DF99661}" srcOrd="5" destOrd="0" presId="urn:microsoft.com/office/officeart/2008/layout/VerticalCurvedList"/>
    <dgm:cxn modelId="{75281E3E-FF90-4613-8EAF-FFDC14F86C10}" type="presParOf" srcId="{2C66373D-54D7-4F86-921C-696C007476C1}" destId="{A4DD5C97-A683-4FCF-90B3-BCD9C01C4483}" srcOrd="6" destOrd="0" presId="urn:microsoft.com/office/officeart/2008/layout/VerticalCurvedList"/>
    <dgm:cxn modelId="{4E6AF951-11D7-4BD5-BFED-83156FFB481E}" type="presParOf" srcId="{A4DD5C97-A683-4FCF-90B3-BCD9C01C4483}" destId="{F44A1F41-1D57-44EC-AE16-7C69F38C21E4}" srcOrd="0" destOrd="0" presId="urn:microsoft.com/office/officeart/2008/layout/VerticalCurvedList"/>
    <dgm:cxn modelId="{540D6A69-07A5-49BE-8E43-428B5C22A659}" type="presParOf" srcId="{2C66373D-54D7-4F86-921C-696C007476C1}" destId="{C330996A-15BC-444B-AA5F-8DC2D8E00B8D}" srcOrd="7" destOrd="0" presId="urn:microsoft.com/office/officeart/2008/layout/VerticalCurvedList"/>
    <dgm:cxn modelId="{933A3510-A745-42E2-8B9C-B1604FB57268}" type="presParOf" srcId="{2C66373D-54D7-4F86-921C-696C007476C1}" destId="{D0FC8910-5F5E-4BCF-8380-E5D3115479BD}" srcOrd="8" destOrd="0" presId="urn:microsoft.com/office/officeart/2008/layout/VerticalCurvedList"/>
    <dgm:cxn modelId="{ED4E5B51-9DF8-44BB-A553-C233E81BBEE8}" type="presParOf" srcId="{D0FC8910-5F5E-4BCF-8380-E5D3115479BD}" destId="{57A023A9-CDE3-4C53-87E9-317813FF2CE4}" srcOrd="0" destOrd="0" presId="urn:microsoft.com/office/officeart/2008/layout/VerticalCurvedList"/>
    <dgm:cxn modelId="{930F1192-F095-4D32-8570-73CA2B9B0A52}" type="presParOf" srcId="{2C66373D-54D7-4F86-921C-696C007476C1}" destId="{B1C72D86-2194-4BFD-98F9-C0C1E4580082}" srcOrd="9" destOrd="0" presId="urn:microsoft.com/office/officeart/2008/layout/VerticalCurvedList"/>
    <dgm:cxn modelId="{6A98DD7E-27CD-4028-AB8C-A33183EB6B49}" type="presParOf" srcId="{2C66373D-54D7-4F86-921C-696C007476C1}" destId="{0E6C050E-96C7-4641-B156-BD171A1E4E55}" srcOrd="10" destOrd="0" presId="urn:microsoft.com/office/officeart/2008/layout/VerticalCurvedList"/>
    <dgm:cxn modelId="{E1F09FB2-E72A-4E2E-9BFF-530C31812D8F}" type="presParOf" srcId="{0E6C050E-96C7-4641-B156-BD171A1E4E55}" destId="{87FCACDB-5886-4E39-A5D1-38EF3BB19F6B}" srcOrd="0" destOrd="0" presId="urn:microsoft.com/office/officeart/2008/layout/VerticalCurvedList"/>
    <dgm:cxn modelId="{2C06DBAF-F3F0-43E4-B20F-439385827A9F}" type="presParOf" srcId="{2C66373D-54D7-4F86-921C-696C007476C1}" destId="{DDE6AF23-0DF5-4D0B-8753-B21426F4D32E}" srcOrd="11" destOrd="0" presId="urn:microsoft.com/office/officeart/2008/layout/VerticalCurvedList"/>
    <dgm:cxn modelId="{344FFD12-54F9-4E4A-BA5A-3CFE6B5E1B11}" type="presParOf" srcId="{2C66373D-54D7-4F86-921C-696C007476C1}" destId="{74B57520-38DF-4EA0-9CF2-545C59D025BD}" srcOrd="12" destOrd="0" presId="urn:microsoft.com/office/officeart/2008/layout/VerticalCurvedList"/>
    <dgm:cxn modelId="{79D13B93-C026-4C5B-963B-D4B73550C98E}" type="presParOf" srcId="{74B57520-38DF-4EA0-9CF2-545C59D025BD}" destId="{2A81CA66-238D-436F-92D5-8B3E5D77BC6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3F7D2-CBBD-484D-A1F6-CCD53E66673E}">
      <dsp:nvSpPr>
        <dsp:cNvPr id="0" name=""/>
        <dsp:cNvSpPr/>
      </dsp:nvSpPr>
      <dsp:spPr>
        <a:xfrm>
          <a:off x="-4815319" y="-738003"/>
          <a:ext cx="5735328" cy="5735328"/>
        </a:xfrm>
        <a:prstGeom prst="blockArc">
          <a:avLst>
            <a:gd name="adj1" fmla="val 18900000"/>
            <a:gd name="adj2" fmla="val 2700000"/>
            <a:gd name="adj3" fmla="val 37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692A13-0F50-4F02-A007-A0A93ABC5BC0}">
      <dsp:nvSpPr>
        <dsp:cNvPr id="0" name=""/>
        <dsp:cNvSpPr/>
      </dsp:nvSpPr>
      <dsp:spPr>
        <a:xfrm>
          <a:off x="343382" y="224295"/>
          <a:ext cx="7532438" cy="4484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935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9(1)(i) – Income from business connection, property, asset, source of income, transfer of capital asset situated in India</a:t>
          </a:r>
        </a:p>
      </dsp:txBody>
      <dsp:txXfrm>
        <a:off x="343382" y="224295"/>
        <a:ext cx="7532438" cy="448421"/>
      </dsp:txXfrm>
    </dsp:sp>
    <dsp:sp modelId="{AEFAA615-DB07-4A3D-8D06-4E9E49D195BA}">
      <dsp:nvSpPr>
        <dsp:cNvPr id="0" name=""/>
        <dsp:cNvSpPr/>
      </dsp:nvSpPr>
      <dsp:spPr>
        <a:xfrm>
          <a:off x="63119" y="168243"/>
          <a:ext cx="560526" cy="560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F5985-0DA2-440E-AC68-3825483FDA0D}">
      <dsp:nvSpPr>
        <dsp:cNvPr id="0" name=""/>
        <dsp:cNvSpPr/>
      </dsp:nvSpPr>
      <dsp:spPr>
        <a:xfrm>
          <a:off x="712239" y="896842"/>
          <a:ext cx="7163581" cy="4484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935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9(1)(ii) / (iii)  – Salaries</a:t>
          </a:r>
        </a:p>
      </dsp:txBody>
      <dsp:txXfrm>
        <a:off x="712239" y="896842"/>
        <a:ext cx="7163581" cy="448421"/>
      </dsp:txXfrm>
    </dsp:sp>
    <dsp:sp modelId="{850393CE-3140-4764-AC5A-23C650A15B3D}">
      <dsp:nvSpPr>
        <dsp:cNvPr id="0" name=""/>
        <dsp:cNvSpPr/>
      </dsp:nvSpPr>
      <dsp:spPr>
        <a:xfrm>
          <a:off x="431976" y="840790"/>
          <a:ext cx="560526" cy="560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E3781-7F3D-46AC-8C34-12C51DF99661}">
      <dsp:nvSpPr>
        <dsp:cNvPr id="0" name=""/>
        <dsp:cNvSpPr/>
      </dsp:nvSpPr>
      <dsp:spPr>
        <a:xfrm>
          <a:off x="880909" y="1569389"/>
          <a:ext cx="6994912" cy="4484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935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9(1)(iv)- Dividend paid by an Indian company outside India </a:t>
          </a:r>
        </a:p>
      </dsp:txBody>
      <dsp:txXfrm>
        <a:off x="880909" y="1569389"/>
        <a:ext cx="6994912" cy="448421"/>
      </dsp:txXfrm>
    </dsp:sp>
    <dsp:sp modelId="{F44A1F41-1D57-44EC-AE16-7C69F38C21E4}">
      <dsp:nvSpPr>
        <dsp:cNvPr id="0" name=""/>
        <dsp:cNvSpPr/>
      </dsp:nvSpPr>
      <dsp:spPr>
        <a:xfrm>
          <a:off x="600645" y="1513337"/>
          <a:ext cx="560526" cy="560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30996A-15BC-444B-AA5F-8DC2D8E00B8D}">
      <dsp:nvSpPr>
        <dsp:cNvPr id="0" name=""/>
        <dsp:cNvSpPr/>
      </dsp:nvSpPr>
      <dsp:spPr>
        <a:xfrm>
          <a:off x="880909" y="2241510"/>
          <a:ext cx="6994912" cy="4484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935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9(1)(v) - Interest </a:t>
          </a:r>
        </a:p>
      </dsp:txBody>
      <dsp:txXfrm>
        <a:off x="880909" y="2241510"/>
        <a:ext cx="6994912" cy="448421"/>
      </dsp:txXfrm>
    </dsp:sp>
    <dsp:sp modelId="{57A023A9-CDE3-4C53-87E9-317813FF2CE4}">
      <dsp:nvSpPr>
        <dsp:cNvPr id="0" name=""/>
        <dsp:cNvSpPr/>
      </dsp:nvSpPr>
      <dsp:spPr>
        <a:xfrm>
          <a:off x="600645" y="2185458"/>
          <a:ext cx="560526" cy="560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72D86-2194-4BFD-98F9-C0C1E4580082}">
      <dsp:nvSpPr>
        <dsp:cNvPr id="0" name=""/>
        <dsp:cNvSpPr/>
      </dsp:nvSpPr>
      <dsp:spPr>
        <a:xfrm>
          <a:off x="712239" y="2914057"/>
          <a:ext cx="7163581" cy="4484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935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9(1)(vi) / (vii) – Royalties/ Fees for technical services</a:t>
          </a:r>
        </a:p>
      </dsp:txBody>
      <dsp:txXfrm>
        <a:off x="712239" y="2914057"/>
        <a:ext cx="7163581" cy="448421"/>
      </dsp:txXfrm>
    </dsp:sp>
    <dsp:sp modelId="{87FCACDB-5886-4E39-A5D1-38EF3BB19F6B}">
      <dsp:nvSpPr>
        <dsp:cNvPr id="0" name=""/>
        <dsp:cNvSpPr/>
      </dsp:nvSpPr>
      <dsp:spPr>
        <a:xfrm>
          <a:off x="431976" y="2858005"/>
          <a:ext cx="560526" cy="560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6AF23-0DF5-4D0B-8753-B21426F4D32E}">
      <dsp:nvSpPr>
        <dsp:cNvPr id="0" name=""/>
        <dsp:cNvSpPr/>
      </dsp:nvSpPr>
      <dsp:spPr>
        <a:xfrm>
          <a:off x="343382" y="3586604"/>
          <a:ext cx="7532438" cy="4484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935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9(1)(viii) – Gift by a resident to a non-resident </a:t>
          </a:r>
        </a:p>
      </dsp:txBody>
      <dsp:txXfrm>
        <a:off x="343382" y="3586604"/>
        <a:ext cx="7532438" cy="448421"/>
      </dsp:txXfrm>
    </dsp:sp>
    <dsp:sp modelId="{2A81CA66-238D-436F-92D5-8B3E5D77BC65}">
      <dsp:nvSpPr>
        <dsp:cNvPr id="0" name=""/>
        <dsp:cNvSpPr/>
      </dsp:nvSpPr>
      <dsp:spPr>
        <a:xfrm>
          <a:off x="63119" y="3530552"/>
          <a:ext cx="560526" cy="560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07-Oct-24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07-Oct-24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17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170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94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8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85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580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547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050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08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44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Income accruing or arising in India – income from property situated in India, income from transfer of capital asset in India</a:t>
            </a:r>
          </a:p>
          <a:p>
            <a:endParaRPr lang="en-US" dirty="0"/>
          </a:p>
          <a:p>
            <a:r>
              <a:rPr lang="en-US" dirty="0"/>
              <a:t>Income deemed to accrue or arise in India -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salaries earned in India (even if it is received outside India) </a:t>
            </a:r>
          </a:p>
          <a:p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Salary paid by the Government to a citizen for services rendered outside India (Indian nationals working in Indian embassies and consulates or similar diplomatic missions outside India). </a:t>
            </a:r>
          </a:p>
          <a:p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interest, royalties or fees for technical services paid by the Government are also deemed to accrue or arise in India.</a:t>
            </a:r>
          </a:p>
          <a:p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Dividend paid by an Indian company outside India</a:t>
            </a:r>
          </a:p>
          <a:p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800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481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854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311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781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807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563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295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513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868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50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489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352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990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479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814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049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584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5733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86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35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43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32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20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5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91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02DB-1EA2-3AF4-99E7-F0A98B433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E38315-E33B-52A0-1494-54941E021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E458B-6233-5C91-0D94-90A39FC2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74D60-9731-5F32-2A37-36924433E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4B614-F56D-DE37-2344-A9511C34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1696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8572D-1906-221E-45FA-BB55BAB62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53BA6-BD1B-3962-C93E-BE3D2E9DC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F3AEA-6354-953D-8126-7BC33E0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45A6D-BF73-F33D-79E0-06B635D8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CB30-4301-63F5-FF22-8FE94B943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590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74085-5A36-C764-0B14-3A83956131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A3799-0C50-22E4-1999-FAC15F9D5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A5FC0-65D6-3654-D8CC-7E0296A2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6503A-BCC8-3A93-BE26-47FB9A5E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1850B-E1A6-7963-67FF-2AC9FFD7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693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0" y="457200"/>
            <a:ext cx="5120640" cy="3200400"/>
          </a:xfrm>
        </p:spPr>
        <p:txBody>
          <a:bodyPr anchor="b" anchorCtr="0">
            <a:noAutofit/>
          </a:bodyPr>
          <a:lstStyle>
            <a:lvl1pPr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3DBBF-E63D-81E5-E7CE-32F6F2C2F9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43598" y="3657600"/>
            <a:ext cx="5120640" cy="1828800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4033732-ADA1-C540-7276-3FF5CDEF2C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238" y="1157224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568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4018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anchor="ctr" anchorCtr="0">
            <a:noAutofit/>
          </a:bodyPr>
          <a:lstStyle>
            <a:lvl1pPr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87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54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9489" y="457199"/>
            <a:ext cx="5943599" cy="1920240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BBDFA0C-B372-969D-6C8A-F664A4BF8D41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823108" y="640080"/>
            <a:ext cx="4297680" cy="429768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347663" indent="0" algn="ctr">
              <a:buFont typeface="Arial" panose="020B0604020202020204" pitchFamily="34" charset="0"/>
              <a:buNone/>
              <a:defRPr sz="2000">
                <a:latin typeface="+mn-lt"/>
              </a:defRPr>
            </a:lvl2pPr>
            <a:lvl3pPr marL="685800" indent="0" algn="ctr"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marL="914400" indent="0" algn="ctr"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marL="1143000" indent="0" algn="ctr">
              <a:buFont typeface="Arial" panose="020B0604020202020204" pitchFamily="34" charset="0"/>
              <a:buNone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8D2CC-EE75-85FA-1577-88C0BEC7B10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549490" y="2706369"/>
            <a:ext cx="5943600" cy="3383279"/>
          </a:xfrm>
        </p:spPr>
        <p:txBody>
          <a:bodyPr>
            <a:normAutofit/>
          </a:bodyPr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46304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492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17EDB-3D9E-B8FE-6EDC-5C9230334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41F38-2B47-E35D-A247-2861F1506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9D7AA-9275-F67B-7C27-D9A3B2275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E0921-438F-08B7-632C-18742B416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47FFE-269C-C283-D292-D3D8D900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64EE65-0E74-A48C-8E49-4B42A222A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8" name="Freeform 3">
              <a:extLst>
                <a:ext uri="{FF2B5EF4-FFF2-40B4-BE49-F238E27FC236}">
                  <a16:creationId xmlns:a16="http://schemas.microsoft.com/office/drawing/2014/main" id="{32BBB208-2426-0B3A-4C4B-51B3579000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3971E98A-5784-D9F2-8F53-571B6CCEC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4D62F83C-826F-D893-3847-09207F66D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D59F25C-F83C-FD2F-393A-C001A1A2B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12" name="Freeform 6">
                <a:extLst>
                  <a:ext uri="{FF2B5EF4-FFF2-40B4-BE49-F238E27FC236}">
                    <a16:creationId xmlns:a16="http://schemas.microsoft.com/office/drawing/2014/main" id="{2E47BA36-FDE8-6814-9329-1594E1A52501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13" name="Freeform 7">
                <a:extLst>
                  <a:ext uri="{FF2B5EF4-FFF2-40B4-BE49-F238E27FC236}">
                    <a16:creationId xmlns:a16="http://schemas.microsoft.com/office/drawing/2014/main" id="{A231254E-F6E2-E597-02FD-323DA7A21C74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6847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AB436-AFEE-1985-1746-B61488850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27970-95A9-BAE1-CDA9-4809BB030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D5AD0-4B96-2B94-B9CD-364D13B25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C7B29-1F5C-A28D-1D23-1C8F4F75A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37455-A13B-D97E-80E7-9A2986FC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6363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04AF3-F6BB-DD04-EDCA-36FDEE0A6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EA77-E210-FA8F-83E8-D3A65E1AD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1B1C-5746-1FAA-CB83-5FF3E4D16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36FAB-0435-3001-1E93-678BC08B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15BA7-EC95-BA7D-2DD6-67D4F12A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CAD38-F7F3-CED9-79D0-5F00DA858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146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A979-D3D1-923A-D92A-3CFD68509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B5E76-30D3-1AF9-F3E4-179EAE383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20328D-DE2B-BB9F-3F83-B9CFFED55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67957-F0C8-FE1A-AA56-3F09D05F6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133B5-06F1-0457-F82A-BE3E05D32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365F0E-ED36-825A-261B-B0F15089D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9D993-8174-3EE2-E79C-DF12D2E91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EBF9F9-6268-5DE5-EE6A-EB7DE4A6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9726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0934-16C4-4336-EE0F-26A31135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AFA562-D7BF-1681-C6B8-E08621611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62CAD-AC1D-84FD-5BE1-C72EFC0D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6E5A3-DC20-3ADA-30F8-60BA5660C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69472"/>
      </p:ext>
    </p:extLst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D88207-0A65-F633-7CC1-ABB7D5151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0D3CF0-6E27-C0F8-437D-ED4BE19F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2E086-3747-D5E1-1F46-4BFEC940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08832"/>
      </p:ext>
    </p:extLst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F342A-9BF3-D053-8DF9-6C013FD4A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EF2BA-6484-FD7B-71F8-3899D2DB2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FE94F-A0CC-AC90-D352-B78D1CA06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57582-6707-FDFF-E4E9-9CDC760F7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DD163-DE66-877E-DC54-E74B27ED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0D83F-45A7-E27F-7367-88687ECE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452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D720-AF45-0A73-313D-58E31B9CF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DF4978-CF3A-606B-3CCC-1D382C3B5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266B7-2806-B2B8-5C00-77A54E6A0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9858B-9A76-B0C7-CA03-EA56DDA88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040AE-7602-EADD-AC09-F52D65815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395649-5572-52EB-7929-3B877D6A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6581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25EE7A-3C94-D2DF-D4DD-F6E121702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15B01-2BF9-7672-5591-4887C6F55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9885C-ACCA-AC12-C9CC-73AAEFCB03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EE543-8F15-4CEF-8BCE-C54F592AD6BA}" type="datetimeFigureOut">
              <a:rPr lang="en-US" smtClean="0"/>
              <a:t>07-Oct-24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7BC46-0716-DE44-AF06-B4B28019C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F0990-3278-91A1-CB61-CF68C3D69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F708-6EE4-4D4E-8CAA-8D881DF7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1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63" r:id="rId16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5B9E5-D8AF-5DBE-4230-E02DBB73D249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1EE187B-2FC3-7C52-508A-050F29A202F7}"/>
              </a:ext>
            </a:extLst>
          </p:cNvPr>
          <p:cNvSpPr/>
          <p:nvPr/>
        </p:nvSpPr>
        <p:spPr>
          <a:xfrm>
            <a:off x="674914" y="457200"/>
            <a:ext cx="4572000" cy="4648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2198914"/>
            <a:ext cx="5943599" cy="1920240"/>
          </a:xfrm>
        </p:spPr>
        <p:txBody>
          <a:bodyPr/>
          <a:lstStyle/>
          <a:p>
            <a:r>
              <a:rPr lang="en-US" sz="5400" dirty="0"/>
              <a:t>Tax Treaty provisions for NRI’s and OCI’s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EE2E314-638D-4BAF-B49A-EF751EB10BC8}"/>
              </a:ext>
            </a:extLst>
          </p:cNvPr>
          <p:cNvGrpSpPr/>
          <p:nvPr/>
        </p:nvGrpSpPr>
        <p:grpSpPr>
          <a:xfrm>
            <a:off x="1081961" y="1793367"/>
            <a:ext cx="3070770" cy="1376268"/>
            <a:chOff x="2035628" y="2460172"/>
            <a:chExt cx="1807029" cy="968828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0A94311-53EF-2595-2020-55D1F650832B}"/>
                </a:ext>
              </a:extLst>
            </p:cNvPr>
            <p:cNvSpPr/>
            <p:nvPr/>
          </p:nvSpPr>
          <p:spPr>
            <a:xfrm>
              <a:off x="2035628" y="2460172"/>
              <a:ext cx="1807029" cy="9688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E68863F-FBAB-240E-40EF-CAD5D8E96056}"/>
                </a:ext>
              </a:extLst>
            </p:cNvPr>
            <p:cNvSpPr txBox="1"/>
            <p:nvPr/>
          </p:nvSpPr>
          <p:spPr>
            <a:xfrm>
              <a:off x="2158304" y="2582267"/>
              <a:ext cx="1591568" cy="599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Liable to tax in any other country by reason of domicile or residence or any other criteria of similar nature?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5F3829C-EB28-4B7B-3E6A-BC77C6090F93}"/>
              </a:ext>
            </a:extLst>
          </p:cNvPr>
          <p:cNvGrpSpPr/>
          <p:nvPr/>
        </p:nvGrpSpPr>
        <p:grpSpPr>
          <a:xfrm>
            <a:off x="8771197" y="1957893"/>
            <a:ext cx="2338842" cy="1211741"/>
            <a:chOff x="8349344" y="2460172"/>
            <a:chExt cx="1807029" cy="968828"/>
          </a:xfrm>
          <a:solidFill>
            <a:schemeClr val="accent1">
              <a:lumMod val="50000"/>
            </a:schemeClr>
          </a:solidFill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FB4DAFA-7AE9-AC43-21FF-677A7040840B}"/>
                </a:ext>
              </a:extLst>
            </p:cNvPr>
            <p:cNvSpPr/>
            <p:nvPr/>
          </p:nvSpPr>
          <p:spPr>
            <a:xfrm>
              <a:off x="8349344" y="2460172"/>
              <a:ext cx="1807029" cy="96882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B4DA28F-D30D-AB03-1AF3-D12A9E17604B}"/>
                </a:ext>
              </a:extLst>
            </p:cNvPr>
            <p:cNvSpPr txBox="1"/>
            <p:nvPr/>
          </p:nvSpPr>
          <p:spPr>
            <a:xfrm>
              <a:off x="8437646" y="2647795"/>
              <a:ext cx="1630426" cy="5905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Apply regular provisions to determine residential status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928ADFB-67AA-4B53-C196-4413A2B7D959}"/>
              </a:ext>
            </a:extLst>
          </p:cNvPr>
          <p:cNvGrpSpPr/>
          <p:nvPr/>
        </p:nvGrpSpPr>
        <p:grpSpPr>
          <a:xfrm>
            <a:off x="1361772" y="5438379"/>
            <a:ext cx="2511147" cy="861911"/>
            <a:chOff x="364670" y="4695427"/>
            <a:chExt cx="1807029" cy="968828"/>
          </a:xfrm>
          <a:solidFill>
            <a:schemeClr val="accent6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17865B69-D5CB-C277-DC4F-0A478086C5E8}"/>
                </a:ext>
              </a:extLst>
            </p:cNvPr>
            <p:cNvSpPr/>
            <p:nvPr/>
          </p:nvSpPr>
          <p:spPr>
            <a:xfrm>
              <a:off x="364670" y="4695427"/>
              <a:ext cx="1807029" cy="96882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F5B5980-9E26-A70C-C6A1-816CD3C23202}"/>
                </a:ext>
              </a:extLst>
            </p:cNvPr>
            <p:cNvSpPr txBox="1"/>
            <p:nvPr/>
          </p:nvSpPr>
          <p:spPr>
            <a:xfrm>
              <a:off x="519018" y="4876312"/>
              <a:ext cx="1534886" cy="541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Deemed to be Resident but not ordinarily resident</a:t>
              </a:r>
            </a:p>
          </p:txBody>
        </p:sp>
      </p:grp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BAC2558F-8B3A-11D4-16A0-D61722B1CAB8}"/>
              </a:ext>
            </a:extLst>
          </p:cNvPr>
          <p:cNvCxnSpPr>
            <a:cxnSpLocks/>
          </p:cNvCxnSpPr>
          <p:nvPr/>
        </p:nvCxnSpPr>
        <p:spPr>
          <a:xfrm rot="5400000">
            <a:off x="4150452" y="-398101"/>
            <a:ext cx="658364" cy="372457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B5F55032-CCB1-F2FD-9639-7FDE206C04CF}"/>
              </a:ext>
            </a:extLst>
          </p:cNvPr>
          <p:cNvCxnSpPr>
            <a:cxnSpLocks/>
            <a:endCxn id="7" idx="0"/>
          </p:cNvCxnSpPr>
          <p:nvPr/>
        </p:nvCxnSpPr>
        <p:spPr>
          <a:xfrm rot="16200000" flipH="1">
            <a:off x="7729823" y="-252903"/>
            <a:ext cx="822891" cy="3598699"/>
          </a:xfrm>
          <a:prstGeom prst="bentConnector3">
            <a:avLst>
              <a:gd name="adj1" fmla="val 3941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06EBB3-38C7-421B-D6B4-D3DD67400FD4}"/>
              </a:ext>
            </a:extLst>
          </p:cNvPr>
          <p:cNvSpPr txBox="1"/>
          <p:nvPr/>
        </p:nvSpPr>
        <p:spPr>
          <a:xfrm>
            <a:off x="2549239" y="1147947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04FB99-3725-C7BC-B6C6-A964E05A472E}"/>
              </a:ext>
            </a:extLst>
          </p:cNvPr>
          <p:cNvSpPr txBox="1"/>
          <p:nvPr/>
        </p:nvSpPr>
        <p:spPr>
          <a:xfrm>
            <a:off x="7699167" y="1147947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CC5AAD1-9151-7D3B-78D1-C6362BD397EB}"/>
              </a:ext>
            </a:extLst>
          </p:cNvPr>
          <p:cNvSpPr/>
          <p:nvPr/>
        </p:nvSpPr>
        <p:spPr>
          <a:xfrm>
            <a:off x="1081961" y="3856717"/>
            <a:ext cx="3070770" cy="861911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0F4442-9C98-8BC7-A038-356D80C2CA37}"/>
              </a:ext>
            </a:extLst>
          </p:cNvPr>
          <p:cNvSpPr txBox="1"/>
          <p:nvPr/>
        </p:nvSpPr>
        <p:spPr>
          <a:xfrm>
            <a:off x="1154208" y="3913381"/>
            <a:ext cx="2926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Having total income (excluding income from foreign sources) exceeding INR 15 Lakhs?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08BCC9-1F25-3A7E-6744-E31ECBF9F5A8}"/>
              </a:ext>
            </a:extLst>
          </p:cNvPr>
          <p:cNvSpPr txBox="1"/>
          <p:nvPr/>
        </p:nvSpPr>
        <p:spPr>
          <a:xfrm>
            <a:off x="2460171" y="4909227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4F66B9-6DF7-EEA3-EDBC-5B6A3AEA3D66}"/>
              </a:ext>
            </a:extLst>
          </p:cNvPr>
          <p:cNvSpPr txBox="1"/>
          <p:nvPr/>
        </p:nvSpPr>
        <p:spPr>
          <a:xfrm>
            <a:off x="2745511" y="3453640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AA3617C-E9F3-72FF-3E38-0CE3E9F7BF93}"/>
              </a:ext>
            </a:extLst>
          </p:cNvPr>
          <p:cNvCxnSpPr>
            <a:stCxn id="16" idx="2"/>
            <a:endCxn id="10" idx="0"/>
          </p:cNvCxnSpPr>
          <p:nvPr/>
        </p:nvCxnSpPr>
        <p:spPr>
          <a:xfrm>
            <a:off x="2617346" y="4718628"/>
            <a:ext cx="0" cy="719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45D1F7B-48AF-68F9-7E30-A9613AD179E5}"/>
              </a:ext>
            </a:extLst>
          </p:cNvPr>
          <p:cNvSpPr txBox="1"/>
          <p:nvPr/>
        </p:nvSpPr>
        <p:spPr>
          <a:xfrm>
            <a:off x="4008237" y="2257859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67CFC6F-D3FE-6F01-7646-4C151AD3AAFA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4152731" y="2563764"/>
            <a:ext cx="4618466" cy="1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E5C559C-6A25-9572-BDF7-F39E5E56EAB6}"/>
              </a:ext>
            </a:extLst>
          </p:cNvPr>
          <p:cNvSpPr txBox="1"/>
          <p:nvPr/>
        </p:nvSpPr>
        <p:spPr>
          <a:xfrm>
            <a:off x="4209226" y="3979895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D0C757EA-8EA7-33AB-3178-BCF0028EDB7F}"/>
              </a:ext>
            </a:extLst>
          </p:cNvPr>
          <p:cNvCxnSpPr>
            <a:stCxn id="16" idx="3"/>
            <a:endCxn id="7" idx="2"/>
          </p:cNvCxnSpPr>
          <p:nvPr/>
        </p:nvCxnSpPr>
        <p:spPr>
          <a:xfrm flipV="1">
            <a:off x="4152731" y="3169634"/>
            <a:ext cx="5787887" cy="11180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C99145D-1261-9119-BE9A-08AAADF98AF6}"/>
              </a:ext>
            </a:extLst>
          </p:cNvPr>
          <p:cNvCxnSpPr>
            <a:cxnSpLocks/>
            <a:stCxn id="4" idx="2"/>
            <a:endCxn id="16" idx="0"/>
          </p:cNvCxnSpPr>
          <p:nvPr/>
        </p:nvCxnSpPr>
        <p:spPr>
          <a:xfrm>
            <a:off x="2617346" y="3169635"/>
            <a:ext cx="0" cy="687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itle 4">
            <a:extLst>
              <a:ext uri="{FF2B5EF4-FFF2-40B4-BE49-F238E27FC236}">
                <a16:creationId xmlns:a16="http://schemas.microsoft.com/office/drawing/2014/main" id="{D6F03C38-6EC9-D0C2-204A-E503EC66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280318"/>
            <a:ext cx="10515600" cy="788761"/>
          </a:xfrm>
        </p:spPr>
        <p:txBody>
          <a:bodyPr>
            <a:normAutofit/>
          </a:bodyPr>
          <a:lstStyle/>
          <a:p>
            <a:r>
              <a:rPr lang="en-US" sz="2800" dirty="0"/>
              <a:t>Deemed resident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47EBA38-B36F-4956-2DA6-398D424566B6}"/>
              </a:ext>
            </a:extLst>
          </p:cNvPr>
          <p:cNvGrpSpPr/>
          <p:nvPr/>
        </p:nvGrpSpPr>
        <p:grpSpPr>
          <a:xfrm>
            <a:off x="5215247" y="734892"/>
            <a:ext cx="2253344" cy="400110"/>
            <a:chOff x="5192485" y="733027"/>
            <a:chExt cx="2481944" cy="152031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0FBFBFF-37C2-E9E3-DF2A-12B04E37767F}"/>
                </a:ext>
              </a:extLst>
            </p:cNvPr>
            <p:cNvSpPr/>
            <p:nvPr/>
          </p:nvSpPr>
          <p:spPr>
            <a:xfrm>
              <a:off x="5192485" y="733027"/>
              <a:ext cx="2481944" cy="1520316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3DE24C6-8041-6213-07E1-36990F10DB57}"/>
                </a:ext>
              </a:extLst>
            </p:cNvPr>
            <p:cNvSpPr txBox="1"/>
            <p:nvPr/>
          </p:nvSpPr>
          <p:spPr>
            <a:xfrm>
              <a:off x="5328555" y="801943"/>
              <a:ext cx="2247901" cy="11694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Citizen of India?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10033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-1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790202-7BA6-F98A-282D-A081BFA76D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95400" y="2489713"/>
            <a:ext cx="9601200" cy="218563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 is a citizen of USA and an OCI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Stay in India </a:t>
            </a:r>
          </a:p>
          <a:p>
            <a:r>
              <a:rPr lang="en-US" dirty="0"/>
              <a:t>	 – 130 days in FY 23-24 &amp;</a:t>
            </a:r>
          </a:p>
          <a:p>
            <a:r>
              <a:rPr lang="en-US" dirty="0"/>
              <a:t>	 – less than 300 days in the previous 4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Derives incomes in India totaling INR 8,00,000 during FY 23-24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85EB69FC-10EC-91EC-F4CF-AFF64C2BB83D}"/>
              </a:ext>
            </a:extLst>
          </p:cNvPr>
          <p:cNvSpPr txBox="1">
            <a:spLocks/>
          </p:cNvSpPr>
          <p:nvPr/>
        </p:nvSpPr>
        <p:spPr>
          <a:xfrm>
            <a:off x="1295400" y="963212"/>
            <a:ext cx="9601200" cy="9659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2D58F776-75C5-90E3-C1F0-7135600CAAA1}"/>
              </a:ext>
            </a:extLst>
          </p:cNvPr>
          <p:cNvSpPr txBox="1">
            <a:spLocks/>
          </p:cNvSpPr>
          <p:nvPr/>
        </p:nvSpPr>
        <p:spPr>
          <a:xfrm>
            <a:off x="1231446" y="1789897"/>
            <a:ext cx="9601200" cy="568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accent1"/>
                </a:solidFill>
              </a:rPr>
              <a:t>What is the residential status </a:t>
            </a:r>
          </a:p>
        </p:txBody>
      </p:sp>
    </p:spTree>
    <p:extLst>
      <p:ext uri="{BB962C8B-B14F-4D97-AF65-F5344CB8AC3E}">
        <p14:creationId xmlns:p14="http://schemas.microsoft.com/office/powerpoint/2010/main" val="745820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-2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E32E5-F184-393E-67CD-122B4CF5F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458881"/>
            <a:ext cx="9094108" cy="27735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Ms. X is an OCI, tax resident of Singapore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Stay in India – 160 days in FY 23-24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Derives income in India totaling to INR 20,00,000 during FY 23-24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Tax liability in Singapore: NIL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85475D62-2339-E94B-9794-23EBEDBD755D}"/>
              </a:ext>
            </a:extLst>
          </p:cNvPr>
          <p:cNvSpPr txBox="1">
            <a:spLocks/>
          </p:cNvSpPr>
          <p:nvPr/>
        </p:nvSpPr>
        <p:spPr>
          <a:xfrm>
            <a:off x="1245549" y="1767595"/>
            <a:ext cx="9601200" cy="568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accent1"/>
                </a:solidFill>
              </a:rPr>
              <a:t>What is the residential status </a:t>
            </a:r>
          </a:p>
        </p:txBody>
      </p:sp>
    </p:spTree>
    <p:extLst>
      <p:ext uri="{BB962C8B-B14F-4D97-AF65-F5344CB8AC3E}">
        <p14:creationId xmlns:p14="http://schemas.microsoft.com/office/powerpoint/2010/main" val="3744978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6006" y="1219200"/>
            <a:ext cx="4003223" cy="4114800"/>
          </a:xfrm>
        </p:spPr>
        <p:txBody>
          <a:bodyPr/>
          <a:lstStyle/>
          <a:p>
            <a:pPr algn="ctr"/>
            <a:r>
              <a:rPr lang="en-US" sz="4400" dirty="0"/>
              <a:t>Scope of taxation</a:t>
            </a:r>
          </a:p>
        </p:txBody>
      </p:sp>
    </p:spTree>
    <p:extLst>
      <p:ext uri="{BB962C8B-B14F-4D97-AF65-F5344CB8AC3E}">
        <p14:creationId xmlns:p14="http://schemas.microsoft.com/office/powerpoint/2010/main" val="289739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9B91F44D-2A8D-B4D6-5964-8974A510D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Section 9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6B0F2EC-6699-BFA9-7A9A-1FA99A88E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5964974"/>
              </p:ext>
            </p:extLst>
          </p:nvPr>
        </p:nvGraphicFramePr>
        <p:xfrm>
          <a:off x="1878980" y="1427800"/>
          <a:ext cx="7934093" cy="425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7122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257" y="1168400"/>
            <a:ext cx="8599714" cy="4114800"/>
          </a:xfrm>
        </p:spPr>
        <p:txBody>
          <a:bodyPr/>
          <a:lstStyle/>
          <a:p>
            <a:r>
              <a:rPr lang="en-US" sz="4400" dirty="0"/>
              <a:t>Salary</a:t>
            </a:r>
          </a:p>
        </p:txBody>
      </p:sp>
    </p:spTree>
    <p:extLst>
      <p:ext uri="{BB962C8B-B14F-4D97-AF65-F5344CB8AC3E}">
        <p14:creationId xmlns:p14="http://schemas.microsoft.com/office/powerpoint/2010/main" val="4090585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4BABB2-28FA-3205-BD74-2DDFA4D84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328" y="2031264"/>
            <a:ext cx="10020300" cy="2371725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07DF7FBC-8D8B-ACC7-8A5B-18E0CBC6A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215" y="576998"/>
            <a:ext cx="10515600" cy="1325563"/>
          </a:xfrm>
        </p:spPr>
        <p:txBody>
          <a:bodyPr/>
          <a:lstStyle/>
          <a:p>
            <a:r>
              <a:rPr lang="en-US" sz="4000" b="1" dirty="0"/>
              <a:t>The Income-tax Act, 1961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708751B-9E4E-ABCD-B732-CF73E88304EA}"/>
              </a:ext>
            </a:extLst>
          </p:cNvPr>
          <p:cNvCxnSpPr>
            <a:cxnSpLocks/>
          </p:cNvCxnSpPr>
          <p:nvPr/>
        </p:nvCxnSpPr>
        <p:spPr>
          <a:xfrm>
            <a:off x="6096000" y="2341756"/>
            <a:ext cx="52782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1BF834-492E-5965-85D4-72E0F84217DD}"/>
              </a:ext>
            </a:extLst>
          </p:cNvPr>
          <p:cNvCxnSpPr>
            <a:cxnSpLocks/>
          </p:cNvCxnSpPr>
          <p:nvPr/>
        </p:nvCxnSpPr>
        <p:spPr>
          <a:xfrm>
            <a:off x="2910468" y="3341648"/>
            <a:ext cx="758283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181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DF7FBC-8D8B-ACC7-8A5B-18E0CBC6A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215" y="576998"/>
            <a:ext cx="10515600" cy="1325563"/>
          </a:xfrm>
        </p:spPr>
        <p:txBody>
          <a:bodyPr/>
          <a:lstStyle/>
          <a:p>
            <a:r>
              <a:rPr lang="en-US" sz="4000" b="1" dirty="0"/>
              <a:t>Article 15 – Dependent personal services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83CF18-E512-56CB-41FB-8CB7FF1863B6}"/>
              </a:ext>
            </a:extLst>
          </p:cNvPr>
          <p:cNvSpPr/>
          <p:nvPr/>
        </p:nvSpPr>
        <p:spPr>
          <a:xfrm>
            <a:off x="2146447" y="1828866"/>
            <a:ext cx="1683486" cy="109188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 w="317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N" sz="1400" dirty="0">
                <a:latin typeface="+mj-lt"/>
              </a:rPr>
              <a:t>Subject to the provisions of Articles 16, 18 and 19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AAF405-01F9-555A-04D5-63B12C4EBE55}"/>
              </a:ext>
            </a:extLst>
          </p:cNvPr>
          <p:cNvSpPr/>
          <p:nvPr/>
        </p:nvSpPr>
        <p:spPr>
          <a:xfrm>
            <a:off x="3972356" y="1828866"/>
            <a:ext cx="1458376" cy="1108477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 w="317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N" sz="1400" dirty="0">
                <a:latin typeface="+mj-lt"/>
              </a:rPr>
              <a:t>Salaries, wages and other similar remuneration </a:t>
            </a:r>
            <a:r>
              <a:rPr lang="en-IN" sz="1400" b="1" u="sng" dirty="0">
                <a:latin typeface="+mj-lt"/>
              </a:rPr>
              <a:t>DERIVED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C6D749-E579-C546-C909-88AB4C53E999}"/>
              </a:ext>
            </a:extLst>
          </p:cNvPr>
          <p:cNvSpPr/>
          <p:nvPr/>
        </p:nvSpPr>
        <p:spPr>
          <a:xfrm>
            <a:off x="5621202" y="1828865"/>
            <a:ext cx="2884248" cy="1600135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 w="317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N" sz="1400" dirty="0">
                <a:latin typeface="+mj-lt"/>
              </a:rPr>
              <a:t>by a resident of a Contracting State in respect of an employment</a:t>
            </a:r>
          </a:p>
          <a:p>
            <a:r>
              <a:rPr lang="en-IN" sz="1400" dirty="0">
                <a:latin typeface="+mj-lt"/>
              </a:rPr>
              <a:t>shall be taxable only in that State unless the employment is exercised in the other Contracting State</a:t>
            </a:r>
          </a:p>
          <a:p>
            <a:endParaRPr lang="en-IN" sz="1400" dirty="0">
              <a:latin typeface="+mj-lt"/>
            </a:endParaRPr>
          </a:p>
          <a:p>
            <a:endParaRPr lang="en-IN" sz="1400" dirty="0"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5AC62C-4308-7DF8-E6BD-CE1E5A365BF4}"/>
              </a:ext>
            </a:extLst>
          </p:cNvPr>
          <p:cNvSpPr/>
          <p:nvPr/>
        </p:nvSpPr>
        <p:spPr>
          <a:xfrm>
            <a:off x="8695919" y="1819469"/>
            <a:ext cx="2702485" cy="160468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 w="317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N" sz="1400" dirty="0">
                <a:latin typeface="+mj-lt"/>
              </a:rPr>
              <a:t>If the employment is so exercised, such remuneration as is derived</a:t>
            </a:r>
          </a:p>
          <a:p>
            <a:r>
              <a:rPr lang="en-IN" sz="1400" dirty="0">
                <a:latin typeface="+mj-lt"/>
              </a:rPr>
              <a:t>therefrom may be taxed in that other State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951D37-F09F-90E2-C661-E5CF68DF6A86}"/>
              </a:ext>
            </a:extLst>
          </p:cNvPr>
          <p:cNvSpPr/>
          <p:nvPr/>
        </p:nvSpPr>
        <p:spPr>
          <a:xfrm>
            <a:off x="2167895" y="3274290"/>
            <a:ext cx="1662038" cy="823001"/>
          </a:xfrm>
          <a:prstGeom prst="rect">
            <a:avLst/>
          </a:prstGeom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+mj-lt"/>
              </a:rPr>
              <a:t>Specific Articles will prevail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35A459-A23F-8A42-1190-48ABCE390FBC}"/>
              </a:ext>
            </a:extLst>
          </p:cNvPr>
          <p:cNvSpPr/>
          <p:nvPr/>
        </p:nvSpPr>
        <p:spPr>
          <a:xfrm>
            <a:off x="3374933" y="4481101"/>
            <a:ext cx="2653222" cy="90070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+mj-lt"/>
              </a:rPr>
              <a:t>Means time or place of payment of salary is not relevant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13F448A-187C-4A2D-B3D2-B0F758365A21}"/>
              </a:ext>
            </a:extLst>
          </p:cNvPr>
          <p:cNvCxnSpPr/>
          <p:nvPr/>
        </p:nvCxnSpPr>
        <p:spPr>
          <a:xfrm>
            <a:off x="3114562" y="2955320"/>
            <a:ext cx="0" cy="28812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CCEB1F3-89D9-B90C-6C27-6CDCF664B279}"/>
              </a:ext>
            </a:extLst>
          </p:cNvPr>
          <p:cNvSpPr txBox="1"/>
          <p:nvPr/>
        </p:nvSpPr>
        <p:spPr>
          <a:xfrm>
            <a:off x="6358174" y="4390931"/>
            <a:ext cx="4675489" cy="880645"/>
          </a:xfrm>
          <a:prstGeom prst="rect">
            <a:avLst/>
          </a:prstGeom>
          <a:solidFill>
            <a:srgbClr val="00B05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lt1"/>
                </a:solidFill>
                <a:latin typeface="+mj-l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Exercise means the place where an employee is physically present while performing the services</a:t>
            </a:r>
            <a:endParaRPr lang="en-IN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D1483A1-8D75-8F06-C046-D59E06D3BB90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701544" y="2937343"/>
            <a:ext cx="0" cy="154375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C7435B0-A4D0-AC16-465C-922C968C5035}"/>
              </a:ext>
            </a:extLst>
          </p:cNvPr>
          <p:cNvCxnSpPr/>
          <p:nvPr/>
        </p:nvCxnSpPr>
        <p:spPr>
          <a:xfrm flipV="1">
            <a:off x="7228741" y="3424155"/>
            <a:ext cx="0" cy="96677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94A46CE-95D1-E408-161F-1BE2A7CF3CE1}"/>
              </a:ext>
            </a:extLst>
          </p:cNvPr>
          <p:cNvCxnSpPr/>
          <p:nvPr/>
        </p:nvCxnSpPr>
        <p:spPr>
          <a:xfrm flipV="1">
            <a:off x="9813790" y="3424155"/>
            <a:ext cx="0" cy="96677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738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5">
            <a:extLst>
              <a:ext uri="{FF2B5EF4-FFF2-40B4-BE49-F238E27FC236}">
                <a16:creationId xmlns:a16="http://schemas.microsoft.com/office/drawing/2014/main" id="{8AD8F65E-8CC6-6ACD-A88A-CED641800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215" y="576998"/>
            <a:ext cx="10515600" cy="1325563"/>
          </a:xfrm>
        </p:spPr>
        <p:txBody>
          <a:bodyPr/>
          <a:lstStyle/>
          <a:p>
            <a:r>
              <a:rPr lang="en-US" sz="4000" b="1" dirty="0"/>
              <a:t>Exception 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E29FB161-5398-C433-3E81-2F4F44347F3B}"/>
              </a:ext>
            </a:extLst>
          </p:cNvPr>
          <p:cNvSpPr txBox="1">
            <a:spLocks/>
          </p:cNvSpPr>
          <p:nvPr/>
        </p:nvSpPr>
        <p:spPr>
          <a:xfrm>
            <a:off x="1167493" y="2325066"/>
            <a:ext cx="4663440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1800" dirty="0"/>
              <a:t>Applies to a foreign national (+) </a:t>
            </a:r>
          </a:p>
          <a:p>
            <a:pPr marL="342900" indent="-342900"/>
            <a:r>
              <a:rPr lang="en-US" sz="1800" dirty="0"/>
              <a:t>Employed with a foreign employer (+) </a:t>
            </a:r>
          </a:p>
          <a:p>
            <a:pPr marL="342900" indent="-342900"/>
            <a:r>
              <a:rPr lang="en-US" sz="1800" dirty="0"/>
              <a:t>Foreign employer not engaged in a trade or business in India (+) </a:t>
            </a:r>
          </a:p>
          <a:p>
            <a:pPr marL="342900" indent="-342900"/>
            <a:r>
              <a:rPr lang="en-US" sz="1800" dirty="0"/>
              <a:t>Stay in India does not exceed 90 days in the relevant year (+) </a:t>
            </a:r>
          </a:p>
          <a:p>
            <a:pPr marL="342900" indent="-342900"/>
            <a:r>
              <a:rPr lang="en-US" sz="1800" dirty="0"/>
              <a:t>Remuneration is not liable to be deducted from the income of the foreign employer chargeable to tax in India.</a:t>
            </a:r>
          </a:p>
          <a:p>
            <a:pPr marL="342900" indent="-342900"/>
            <a:endParaRPr lang="en-US" sz="18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028E01-747C-B708-C9C2-7A7C4ED9AD35}"/>
              </a:ext>
            </a:extLst>
          </p:cNvPr>
          <p:cNvCxnSpPr>
            <a:cxnSpLocks/>
          </p:cNvCxnSpPr>
          <p:nvPr/>
        </p:nvCxnSpPr>
        <p:spPr>
          <a:xfrm>
            <a:off x="5968092" y="2051161"/>
            <a:ext cx="0" cy="318486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64E1AC7A-BE11-CA8C-E54B-206DFD120103}"/>
              </a:ext>
            </a:extLst>
          </p:cNvPr>
          <p:cNvSpPr txBox="1">
            <a:spLocks/>
          </p:cNvSpPr>
          <p:nvPr/>
        </p:nvSpPr>
        <p:spPr>
          <a:xfrm>
            <a:off x="6361067" y="2264266"/>
            <a:ext cx="5392318" cy="35343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4812" marR="0" lvl="3" indent="-285750" algn="l" defTabSz="914400" rtl="0" eaLnBrk="1" fontAlgn="base" latinLnBrk="0" hangingPunct="1">
              <a:lnSpc>
                <a:spcPct val="13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/>
              <a:t>Presence in source country is within 183 days (+)</a:t>
            </a:r>
          </a:p>
          <a:p>
            <a:pPr marL="404812" marR="0" lvl="3" indent="-285750" algn="l" defTabSz="914400" rtl="0" eaLnBrk="1" fontAlgn="base" latinLnBrk="0" hangingPunct="1">
              <a:lnSpc>
                <a:spcPct val="13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/>
              <a:t>The salary is paid by or on behalf of an employer who is not a resident of source country (+)</a:t>
            </a:r>
          </a:p>
          <a:p>
            <a:pPr marL="404812" marR="0" lvl="3" indent="-285750" algn="l" defTabSz="914400" rtl="0" eaLnBrk="1" fontAlgn="base" latinLnBrk="0" hangingPunct="1">
              <a:lnSpc>
                <a:spcPct val="13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/>
              <a:t>The salary is not borne by a permanent establishment or a fixed base or a trade or business which the employer has in the source country</a:t>
            </a:r>
          </a:p>
          <a:p>
            <a:pPr marL="342900" indent="-342900"/>
            <a:endParaRPr lang="en-US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6A7AD-6896-7310-ACDD-0A9A99B70A9C}"/>
              </a:ext>
            </a:extLst>
          </p:cNvPr>
          <p:cNvSpPr txBox="1"/>
          <p:nvPr/>
        </p:nvSpPr>
        <p:spPr>
          <a:xfrm>
            <a:off x="1862254" y="1782232"/>
            <a:ext cx="3575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Under the Act – Section 10(6) (vi)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9B40EE-E1D1-F1D4-975D-E70D52AA5009}"/>
              </a:ext>
            </a:extLst>
          </p:cNvPr>
          <p:cNvSpPr txBox="1"/>
          <p:nvPr/>
        </p:nvSpPr>
        <p:spPr>
          <a:xfrm>
            <a:off x="7757532" y="1774232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Under the treaty – Paragraph 2 </a:t>
            </a:r>
          </a:p>
        </p:txBody>
      </p:sp>
    </p:spTree>
    <p:extLst>
      <p:ext uri="{BB962C8B-B14F-4D97-AF65-F5344CB8AC3E}">
        <p14:creationId xmlns:p14="http://schemas.microsoft.com/office/powerpoint/2010/main" val="3589899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-1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E32E5-F184-393E-67CD-122B4CF5F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549" y="2458881"/>
            <a:ext cx="10084088" cy="333283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Mr. H, citizen of India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Moves to Japan for a period of 2 years for employment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Receives a portion of the salary in Japan and the balance in India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Non-resident in India as his physical presence is less than 60 days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Tax resident of Japan</a:t>
            </a:r>
          </a:p>
          <a:p>
            <a:endParaRPr lang="en-US" b="1" dirty="0"/>
          </a:p>
          <a:p>
            <a:r>
              <a:rPr lang="en-US" b="1" dirty="0"/>
              <a:t>	Whether the salary he receives in India is taxable ?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85475D62-2339-E94B-9794-23EBEDBD755D}"/>
              </a:ext>
            </a:extLst>
          </p:cNvPr>
          <p:cNvSpPr txBox="1">
            <a:spLocks/>
          </p:cNvSpPr>
          <p:nvPr/>
        </p:nvSpPr>
        <p:spPr>
          <a:xfrm>
            <a:off x="1234398" y="1789897"/>
            <a:ext cx="9601200" cy="568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accent1"/>
                </a:solidFill>
              </a:rPr>
              <a:t>Employed outside India 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266CE37C-FABA-33B5-C619-1BE4FAEDFC35}"/>
              </a:ext>
            </a:extLst>
          </p:cNvPr>
          <p:cNvSpPr txBox="1">
            <a:spLocks/>
          </p:cNvSpPr>
          <p:nvPr/>
        </p:nvSpPr>
        <p:spPr>
          <a:xfrm>
            <a:off x="1486993" y="4683424"/>
            <a:ext cx="9601200" cy="5687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>
                <a:solidFill>
                  <a:schemeClr val="accent1"/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16515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549" y="1794076"/>
            <a:ext cx="10000498" cy="41102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Definition – NRI / OCI</a:t>
            </a:r>
          </a:p>
          <a:p>
            <a:r>
              <a:rPr lang="en-US" dirty="0"/>
              <a:t>Scope of taxation</a:t>
            </a:r>
          </a:p>
          <a:p>
            <a:r>
              <a:rPr lang="en-US" dirty="0"/>
              <a:t>Income 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 Salary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Independent personal services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Director’s fees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Pension and social security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Other income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Interest from NRE accounts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-2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E32E5-F184-393E-67CD-122B4CF5F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549" y="2458881"/>
            <a:ext cx="10084088" cy="333283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Ms. R is a US citizen, and a tax resident employed by XYZ Inc.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She receives her salary fully outside India.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Stays in India for 2 months to take care of his parents.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Works from her home in India.</a:t>
            </a:r>
          </a:p>
          <a:p>
            <a:endParaRPr lang="en-US" b="1" dirty="0"/>
          </a:p>
          <a:p>
            <a:r>
              <a:rPr lang="en-US" b="1" dirty="0"/>
              <a:t>	   Whether the salary she receives in the US is taxable ?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85475D62-2339-E94B-9794-23EBEDBD755D}"/>
              </a:ext>
            </a:extLst>
          </p:cNvPr>
          <p:cNvSpPr txBox="1">
            <a:spLocks/>
          </p:cNvSpPr>
          <p:nvPr/>
        </p:nvSpPr>
        <p:spPr>
          <a:xfrm>
            <a:off x="1234398" y="1789897"/>
            <a:ext cx="9601200" cy="568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accent1"/>
                </a:solidFill>
              </a:rPr>
              <a:t>OCI working from India for a temporary period 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266CE37C-FABA-33B5-C619-1BE4FAEDFC35}"/>
              </a:ext>
            </a:extLst>
          </p:cNvPr>
          <p:cNvSpPr txBox="1">
            <a:spLocks/>
          </p:cNvSpPr>
          <p:nvPr/>
        </p:nvSpPr>
        <p:spPr>
          <a:xfrm>
            <a:off x="1594623" y="4281979"/>
            <a:ext cx="650737" cy="5687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>
                <a:solidFill>
                  <a:schemeClr val="accent1"/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58666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6408" y="1168400"/>
            <a:ext cx="8278420" cy="4114800"/>
          </a:xfrm>
        </p:spPr>
        <p:txBody>
          <a:bodyPr/>
          <a:lstStyle/>
          <a:p>
            <a:r>
              <a:rPr lang="en-US" sz="4400" dirty="0"/>
              <a:t>Independent Personal Services</a:t>
            </a:r>
          </a:p>
        </p:txBody>
      </p:sp>
    </p:spTree>
    <p:extLst>
      <p:ext uri="{BB962C8B-B14F-4D97-AF65-F5344CB8AC3E}">
        <p14:creationId xmlns:p14="http://schemas.microsoft.com/office/powerpoint/2010/main" val="466795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Income-tax Act, 1961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042762-692D-E085-A43C-6FA096E1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05649"/>
            <a:ext cx="10016492" cy="333283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The consideration received by a non-resident would qualify as fees for technical services.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scope of Section 9(1)(vii) is wide enough to cover managerial, technical or consultancy services.</a:t>
            </a:r>
          </a:p>
        </p:txBody>
      </p:sp>
    </p:spTree>
    <p:extLst>
      <p:ext uri="{BB962C8B-B14F-4D97-AF65-F5344CB8AC3E}">
        <p14:creationId xmlns:p14="http://schemas.microsoft.com/office/powerpoint/2010/main" val="276810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14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042762-692D-E085-A43C-6FA096E1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05649"/>
            <a:ext cx="10016492" cy="333283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OECD Model Convention – Article was deleted in the 2000 version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UN Model Convention – Article 14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Exists in the treaties entered by India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Taxable in the country where the individual / firm is a resident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May also be taxable in the other country if the individual </a:t>
            </a:r>
          </a:p>
          <a:p>
            <a:pPr marL="909828" lvl="2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stays for a specific period and </a:t>
            </a:r>
          </a:p>
          <a:p>
            <a:pPr marL="909828" lvl="2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has a fixed base in other country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2648D5C-7771-4DA9-2161-CC126C00A02A}"/>
              </a:ext>
            </a:extLst>
          </p:cNvPr>
          <p:cNvSpPr txBox="1">
            <a:spLocks/>
          </p:cNvSpPr>
          <p:nvPr/>
        </p:nvSpPr>
        <p:spPr>
          <a:xfrm>
            <a:off x="559970" y="4866042"/>
            <a:ext cx="1727200" cy="944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>
                <a:solidFill>
                  <a:schemeClr val="accent3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47380130-69E1-BD9E-4770-76D971D69562}"/>
              </a:ext>
            </a:extLst>
          </p:cNvPr>
          <p:cNvSpPr txBox="1">
            <a:spLocks/>
          </p:cNvSpPr>
          <p:nvPr/>
        </p:nvSpPr>
        <p:spPr>
          <a:xfrm>
            <a:off x="1573259" y="5640639"/>
            <a:ext cx="6239247" cy="34056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What if this Article is not present in the treaty ? </a:t>
            </a:r>
          </a:p>
        </p:txBody>
      </p:sp>
    </p:spTree>
    <p:extLst>
      <p:ext uri="{BB962C8B-B14F-4D97-AF65-F5344CB8AC3E}">
        <p14:creationId xmlns:p14="http://schemas.microsoft.com/office/powerpoint/2010/main" val="1574547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14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CAC216-E87A-6EB5-D216-A0606C9CE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492" y="1931318"/>
            <a:ext cx="7206487" cy="12731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10CDF9-7C74-7A3C-D034-16C929B04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680" y="3345846"/>
            <a:ext cx="6217319" cy="270686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2A200D-79B1-35C2-CA45-EFAD2CC6F202}"/>
              </a:ext>
            </a:extLst>
          </p:cNvPr>
          <p:cNvCxnSpPr>
            <a:cxnSpLocks/>
          </p:cNvCxnSpPr>
          <p:nvPr/>
        </p:nvCxnSpPr>
        <p:spPr>
          <a:xfrm>
            <a:off x="1299336" y="2855495"/>
            <a:ext cx="380205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26FB3B2-FA0D-F514-B52A-CDADB19E65C2}"/>
              </a:ext>
            </a:extLst>
          </p:cNvPr>
          <p:cNvCxnSpPr>
            <a:cxnSpLocks/>
          </p:cNvCxnSpPr>
          <p:nvPr/>
        </p:nvCxnSpPr>
        <p:spPr>
          <a:xfrm>
            <a:off x="2869708" y="3633537"/>
            <a:ext cx="272898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0B00C7-90C7-59DE-4DF7-8CEA1DF4ED35}"/>
              </a:ext>
            </a:extLst>
          </p:cNvPr>
          <p:cNvCxnSpPr>
            <a:cxnSpLocks/>
          </p:cNvCxnSpPr>
          <p:nvPr/>
        </p:nvCxnSpPr>
        <p:spPr>
          <a:xfrm>
            <a:off x="3406241" y="4154906"/>
            <a:ext cx="344373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9739CD5-AE67-4D65-483E-7F254831E8F1}"/>
              </a:ext>
            </a:extLst>
          </p:cNvPr>
          <p:cNvCxnSpPr>
            <a:cxnSpLocks/>
          </p:cNvCxnSpPr>
          <p:nvPr/>
        </p:nvCxnSpPr>
        <p:spPr>
          <a:xfrm>
            <a:off x="5403483" y="4965032"/>
            <a:ext cx="20240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D41C419-6AE5-A483-3FEB-9F73F2BAE7AB}"/>
              </a:ext>
            </a:extLst>
          </p:cNvPr>
          <p:cNvCxnSpPr>
            <a:cxnSpLocks/>
          </p:cNvCxnSpPr>
          <p:nvPr/>
        </p:nvCxnSpPr>
        <p:spPr>
          <a:xfrm>
            <a:off x="1857702" y="5261811"/>
            <a:ext cx="237649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58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651" y="1893355"/>
            <a:ext cx="10390044" cy="333283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Fields: </a:t>
            </a:r>
            <a:r>
              <a:rPr lang="en-US" sz="2400" b="1" dirty="0"/>
              <a:t>inclusive definition</a:t>
            </a:r>
          </a:p>
          <a:p>
            <a:pPr marL="909828" lvl="2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Independent scientific, literary, artistic, educational or teaching activities </a:t>
            </a:r>
          </a:p>
          <a:p>
            <a:pPr marL="909828" lvl="2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independent activities of physicians, lawyers, engineers, architects, surgeons, dentists and accountants</a:t>
            </a:r>
          </a:p>
          <a:p>
            <a:pPr marL="909828" lvl="2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Other services of independent character</a:t>
            </a:r>
          </a:p>
          <a:p>
            <a:pPr marL="342900" lvl="2" indent="-342900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Excludes </a:t>
            </a:r>
          </a:p>
          <a:p>
            <a:pPr marL="909828" lvl="4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Professional services performed in employment (dependent personal services) </a:t>
            </a:r>
          </a:p>
          <a:p>
            <a:pPr marL="909828" lvl="4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Industrial and commercial activities</a:t>
            </a:r>
          </a:p>
        </p:txBody>
      </p:sp>
    </p:spTree>
    <p:extLst>
      <p:ext uri="{BB962C8B-B14F-4D97-AF65-F5344CB8AC3E}">
        <p14:creationId xmlns:p14="http://schemas.microsoft.com/office/powerpoint/2010/main" val="1732482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37D106-9D5A-7566-09A0-4F2F6B0EA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23984"/>
            <a:ext cx="9816193" cy="333283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Mr. J is a British national, architect by profession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Tax resident of Singapore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Provides services as an architect in his individual capacity of an independent professional to a company (A Limited) in India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Stays in India for less than 60 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Has no fixed base in India</a:t>
            </a:r>
          </a:p>
        </p:txBody>
      </p:sp>
      <p:sp>
        <p:nvSpPr>
          <p:cNvPr id="2" name="Arrow: Striped Right 1">
            <a:extLst>
              <a:ext uri="{FF2B5EF4-FFF2-40B4-BE49-F238E27FC236}">
                <a16:creationId xmlns:a16="http://schemas.microsoft.com/office/drawing/2014/main" id="{462A4054-2776-9839-2B7A-87BAA623EE04}"/>
              </a:ext>
            </a:extLst>
          </p:cNvPr>
          <p:cNvSpPr/>
          <p:nvPr/>
        </p:nvSpPr>
        <p:spPr>
          <a:xfrm>
            <a:off x="4957011" y="4989095"/>
            <a:ext cx="1475873" cy="994610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E43B76-D861-95A1-C177-0BBBA00BB29C}"/>
              </a:ext>
            </a:extLst>
          </p:cNvPr>
          <p:cNvSpPr txBox="1"/>
          <p:nvPr/>
        </p:nvSpPr>
        <p:spPr>
          <a:xfrm>
            <a:off x="2098937" y="5255567"/>
            <a:ext cx="3208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Extracts of the treaty</a:t>
            </a:r>
          </a:p>
        </p:txBody>
      </p:sp>
    </p:spTree>
    <p:extLst>
      <p:ext uri="{BB962C8B-B14F-4D97-AF65-F5344CB8AC3E}">
        <p14:creationId xmlns:p14="http://schemas.microsoft.com/office/powerpoint/2010/main" val="3482350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sz="4200" b="1" dirty="0"/>
              <a:t>Extracts of India-Singapore treaty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3ED98D-ACF5-9B66-FC97-9E23FAB42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31594"/>
            <a:ext cx="10515600" cy="32335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0567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257" y="1168400"/>
            <a:ext cx="8599714" cy="4114800"/>
          </a:xfrm>
        </p:spPr>
        <p:txBody>
          <a:bodyPr/>
          <a:lstStyle/>
          <a:p>
            <a:r>
              <a:rPr lang="en-US" sz="4400" dirty="0"/>
              <a:t>Director’s Fees</a:t>
            </a:r>
          </a:p>
        </p:txBody>
      </p:sp>
    </p:spTree>
    <p:extLst>
      <p:ext uri="{BB962C8B-B14F-4D97-AF65-F5344CB8AC3E}">
        <p14:creationId xmlns:p14="http://schemas.microsoft.com/office/powerpoint/2010/main" val="24793335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44F80F9-E3BC-0553-3032-DF6983247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378" y="767898"/>
            <a:ext cx="9601200" cy="1653371"/>
          </a:xfrm>
        </p:spPr>
        <p:txBody>
          <a:bodyPr/>
          <a:lstStyle/>
          <a:p>
            <a:r>
              <a:rPr lang="en-US" sz="4000" dirty="0"/>
              <a:t>Remuneration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1F75C6-4CF7-5817-C6CA-27A8CDBFB675}"/>
              </a:ext>
            </a:extLst>
          </p:cNvPr>
          <p:cNvSpPr txBox="1"/>
          <p:nvPr/>
        </p:nvSpPr>
        <p:spPr>
          <a:xfrm>
            <a:off x="1248318" y="1943550"/>
            <a:ext cx="9461319" cy="963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Paid for services or employment of directors on the Board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Regulated by Companies Act, 2013	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54E492D-B89D-8A1A-2EC6-4AE1339FECCC}"/>
              </a:ext>
            </a:extLst>
          </p:cNvPr>
          <p:cNvSpPr txBox="1">
            <a:spLocks/>
          </p:cNvSpPr>
          <p:nvPr/>
        </p:nvSpPr>
        <p:spPr>
          <a:xfrm>
            <a:off x="1611767" y="3074882"/>
            <a:ext cx="4001135" cy="201583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Regular payments</a:t>
            </a:r>
          </a:p>
          <a:p>
            <a:pPr marL="342900" indent="-342900"/>
            <a:r>
              <a:rPr lang="en-US" sz="2000" dirty="0"/>
              <a:t>Salary</a:t>
            </a:r>
          </a:p>
          <a:p>
            <a:pPr marL="342900" indent="-342900"/>
            <a:r>
              <a:rPr lang="en-US" sz="2000" dirty="0"/>
              <a:t>Sitting fees</a:t>
            </a:r>
          </a:p>
          <a:p>
            <a:pPr marL="342900" indent="-342900"/>
            <a:r>
              <a:rPr lang="en-US" sz="2000" dirty="0"/>
              <a:t>Retainer fees</a:t>
            </a:r>
          </a:p>
          <a:p>
            <a:pPr marL="342900" indent="-342900"/>
            <a:r>
              <a:rPr lang="en-US" sz="2000" dirty="0"/>
              <a:t>Commission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AA1339F0-BE54-E795-D1FB-9A1E4495E63A}"/>
              </a:ext>
            </a:extLst>
          </p:cNvPr>
          <p:cNvSpPr txBox="1">
            <a:spLocks/>
          </p:cNvSpPr>
          <p:nvPr/>
        </p:nvSpPr>
        <p:spPr>
          <a:xfrm>
            <a:off x="5831343" y="3144059"/>
            <a:ext cx="813297" cy="9097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>
                <a:solidFill>
                  <a:schemeClr val="accent1"/>
                </a:solidFill>
              </a:rPr>
              <a:t>Q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01DE31-333C-B48F-3D20-EDF69E2F2C41}"/>
              </a:ext>
            </a:extLst>
          </p:cNvPr>
          <p:cNvSpPr txBox="1">
            <a:spLocks/>
          </p:cNvSpPr>
          <p:nvPr/>
        </p:nvSpPr>
        <p:spPr>
          <a:xfrm>
            <a:off x="7081521" y="2907147"/>
            <a:ext cx="5110480" cy="255893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3">
                    <a:lumMod val="75000"/>
                  </a:schemeClr>
                </a:solidFill>
              </a:rPr>
              <a:t>Employee </a:t>
            </a:r>
          </a:p>
          <a:p>
            <a:r>
              <a:rPr lang="en-US" sz="3200" dirty="0">
                <a:solidFill>
                  <a:schemeClr val="accent3">
                    <a:lumMod val="75000"/>
                  </a:schemeClr>
                </a:solidFill>
              </a:rPr>
              <a:t>Technical services </a:t>
            </a:r>
          </a:p>
          <a:p>
            <a:r>
              <a:rPr lang="en-US" sz="3200" dirty="0">
                <a:solidFill>
                  <a:schemeClr val="accent3">
                    <a:lumMod val="75000"/>
                  </a:schemeClr>
                </a:solidFill>
              </a:rPr>
              <a:t>Member of the Board </a:t>
            </a:r>
          </a:p>
        </p:txBody>
      </p:sp>
    </p:spTree>
    <p:extLst>
      <p:ext uri="{BB962C8B-B14F-4D97-AF65-F5344CB8AC3E}">
        <p14:creationId xmlns:p14="http://schemas.microsoft.com/office/powerpoint/2010/main" val="159357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1244600"/>
            <a:ext cx="8414656" cy="4114800"/>
          </a:xfrm>
        </p:spPr>
        <p:txBody>
          <a:bodyPr/>
          <a:lstStyle/>
          <a:p>
            <a:pPr algn="ctr"/>
            <a:r>
              <a:rPr lang="en-US" sz="4400" dirty="0"/>
              <a:t>Non-Resident of India </a:t>
            </a:r>
            <a:br>
              <a:rPr lang="en-US" sz="4400" dirty="0"/>
            </a:br>
            <a:r>
              <a:rPr lang="en-US" sz="4400" dirty="0"/>
              <a:t>and </a:t>
            </a:r>
            <a:br>
              <a:rPr lang="en-US" sz="4400" dirty="0"/>
            </a:br>
            <a:r>
              <a:rPr lang="en-US" sz="4400" dirty="0"/>
              <a:t>Overseas Citizen of India</a:t>
            </a:r>
          </a:p>
        </p:txBody>
      </p:sp>
    </p:spTree>
    <p:extLst>
      <p:ext uri="{BB962C8B-B14F-4D97-AF65-F5344CB8AC3E}">
        <p14:creationId xmlns:p14="http://schemas.microsoft.com/office/powerpoint/2010/main" val="36626771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16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8B3E61-D62A-40DC-37E1-29DBEDF1D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87" y="2182029"/>
            <a:ext cx="7311073" cy="302217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D5A8A-6A3B-2FEF-33A7-7B637C204CE4}"/>
              </a:ext>
            </a:extLst>
          </p:cNvPr>
          <p:cNvCxnSpPr/>
          <p:nvPr/>
        </p:nvCxnSpPr>
        <p:spPr>
          <a:xfrm>
            <a:off x="2936240" y="4521200"/>
            <a:ext cx="4521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57B5FF-52B4-11F0-5882-2DEB080EE0BE}"/>
              </a:ext>
            </a:extLst>
          </p:cNvPr>
          <p:cNvCxnSpPr>
            <a:cxnSpLocks/>
          </p:cNvCxnSpPr>
          <p:nvPr/>
        </p:nvCxnSpPr>
        <p:spPr>
          <a:xfrm>
            <a:off x="3088640" y="4785360"/>
            <a:ext cx="33223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405901EB-240E-450E-5089-C940844FCFB5}"/>
              </a:ext>
            </a:extLst>
          </p:cNvPr>
          <p:cNvSpPr txBox="1">
            <a:spLocks/>
          </p:cNvSpPr>
          <p:nvPr/>
        </p:nvSpPr>
        <p:spPr>
          <a:xfrm>
            <a:off x="1167492" y="5344163"/>
            <a:ext cx="1727200" cy="944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>
                <a:solidFill>
                  <a:schemeClr val="accent3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453F4BAC-A1B8-58EB-9A5F-EBBF9139A4D4}"/>
              </a:ext>
            </a:extLst>
          </p:cNvPr>
          <p:cNvSpPr txBox="1">
            <a:spLocks/>
          </p:cNvSpPr>
          <p:nvPr/>
        </p:nvSpPr>
        <p:spPr>
          <a:xfrm>
            <a:off x="2377440" y="5736295"/>
            <a:ext cx="5201920" cy="69270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What if the director never visits India ?</a:t>
            </a:r>
          </a:p>
        </p:txBody>
      </p:sp>
    </p:spTree>
    <p:extLst>
      <p:ext uri="{BB962C8B-B14F-4D97-AF65-F5344CB8AC3E}">
        <p14:creationId xmlns:p14="http://schemas.microsoft.com/office/powerpoint/2010/main" val="33437091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C32C40-0E18-EDB3-71D3-F94847D303EA}"/>
              </a:ext>
            </a:extLst>
          </p:cNvPr>
          <p:cNvSpPr txBox="1">
            <a:spLocks/>
          </p:cNvSpPr>
          <p:nvPr/>
        </p:nvSpPr>
        <p:spPr>
          <a:xfrm>
            <a:off x="1240973" y="674498"/>
            <a:ext cx="9601200" cy="16533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/>
              <a:t>Analysis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ACC5462-362F-3ECC-C8F3-B5A81B1B5738}"/>
              </a:ext>
            </a:extLst>
          </p:cNvPr>
          <p:cNvSpPr txBox="1">
            <a:spLocks/>
          </p:cNvSpPr>
          <p:nvPr/>
        </p:nvSpPr>
        <p:spPr>
          <a:xfrm>
            <a:off x="1349827" y="1904033"/>
            <a:ext cx="10326187" cy="13189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</a:pPr>
            <a:r>
              <a:rPr lang="en-US" sz="2000" dirty="0"/>
              <a:t>Ms. Z – resident of the USA during FY 24-25</a:t>
            </a:r>
          </a:p>
          <a:p>
            <a:pPr marL="342900" indent="-342900">
              <a:spcBef>
                <a:spcPts val="600"/>
              </a:spcBef>
            </a:pPr>
            <a:r>
              <a:rPr lang="en-US" sz="2000" dirty="0"/>
              <a:t>Director of the Board of ABC Limited (resident of India)</a:t>
            </a:r>
          </a:p>
          <a:p>
            <a:pPr marL="342900" indent="-342900">
              <a:spcBef>
                <a:spcPts val="600"/>
              </a:spcBef>
            </a:pPr>
            <a:r>
              <a:rPr lang="en-US" sz="2000" dirty="0"/>
              <a:t>Receives INR 10,00,000 from ABC Limited as Director’s Fees during FY 24-25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47EF8D-E770-B149-485E-D1B6C4EF0223}"/>
              </a:ext>
            </a:extLst>
          </p:cNvPr>
          <p:cNvCxnSpPr>
            <a:cxnSpLocks/>
          </p:cNvCxnSpPr>
          <p:nvPr/>
        </p:nvCxnSpPr>
        <p:spPr>
          <a:xfrm>
            <a:off x="6664778" y="3331026"/>
            <a:ext cx="0" cy="2079171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FCE853E-EFC4-14D9-FDED-2522078F1CF0}"/>
              </a:ext>
            </a:extLst>
          </p:cNvPr>
          <p:cNvSpPr txBox="1">
            <a:spLocks/>
          </p:cNvSpPr>
          <p:nvPr/>
        </p:nvSpPr>
        <p:spPr>
          <a:xfrm>
            <a:off x="6892831" y="3244958"/>
            <a:ext cx="4663440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Taxability in the USA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Ms. Z needs to report the income in the USA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Tenorite"/>
              </a:rPr>
              <a:t>Ms. Z may be eligible for a tax credit in the USA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norite"/>
              <a:ea typeface="+mn-ea"/>
              <a:cs typeface="+mn-cs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B219BFB-24B5-F09D-56A9-41699F098BD5}"/>
              </a:ext>
            </a:extLst>
          </p:cNvPr>
          <p:cNvSpPr txBox="1">
            <a:spLocks/>
          </p:cNvSpPr>
          <p:nvPr/>
        </p:nvSpPr>
        <p:spPr>
          <a:xfrm>
            <a:off x="1432560" y="3244958"/>
            <a:ext cx="4663440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Taxability in </a:t>
            </a:r>
            <a:r>
              <a:rPr lang="en-US" sz="2000" b="1" dirty="0">
                <a:solidFill>
                  <a:srgbClr val="000000"/>
                </a:solidFill>
                <a:latin typeface="Tenorite"/>
              </a:rPr>
              <a:t>India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norite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Tenorite"/>
              </a:rPr>
              <a:t>ABC Limited is a resident of India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Director’s Fees paid by ABC Limited is taxable in India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Tenorite"/>
              </a:rPr>
              <a:t>Ms. Z being a tax resident of the USA has no significance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norit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8906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E524C9-8E11-48B5-8313-097FB88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Law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E32E5-F184-393E-67CD-122B4CF5F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932" y="1789897"/>
            <a:ext cx="10295164" cy="38815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AAR in Dieter Eberhard Gustav Von Der Mark V. Commissioner of Income-tax </a:t>
            </a:r>
            <a:r>
              <a:rPr lang="en-US" sz="1600" i="1" dirty="0"/>
              <a:t>235 ITR 698 (AAR)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b="1" u="sng" dirty="0"/>
              <a:t>Facts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Applicant was a citizen and resident of Germany, tax non-resident of India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Consultancy agreement with </a:t>
            </a:r>
            <a:r>
              <a:rPr lang="en-US" b="0" dirty="0"/>
              <a:t>Pennwalt India Limited (“PIL”) (resident of India)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Appointed as a </a:t>
            </a:r>
            <a:r>
              <a:rPr lang="en-US" b="0" dirty="0"/>
              <a:t>non-whole-time non-resident additional director of PIL</a:t>
            </a:r>
            <a:endParaRPr lang="en-US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Applicant </a:t>
            </a:r>
            <a:r>
              <a:rPr lang="en-US" dirty="0"/>
              <a:t>to receive </a:t>
            </a:r>
            <a:r>
              <a:rPr lang="en-US" b="0" dirty="0"/>
              <a:t>consultancy fees, commission, sitting fees and reimbursement of travelling and other expenses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b="1" dirty="0"/>
              <a:t>Questions</a:t>
            </a:r>
          </a:p>
          <a:p>
            <a:pPr>
              <a:spcBef>
                <a:spcPts val="600"/>
              </a:spcBef>
            </a:pPr>
            <a:r>
              <a:rPr lang="en-US" b="0" dirty="0"/>
              <a:t>Whether fee is taxable under Article 14 (Independent Personal Services)?</a:t>
            </a:r>
          </a:p>
        </p:txBody>
      </p:sp>
    </p:spTree>
    <p:extLst>
      <p:ext uri="{BB962C8B-B14F-4D97-AF65-F5344CB8AC3E}">
        <p14:creationId xmlns:p14="http://schemas.microsoft.com/office/powerpoint/2010/main" val="32756384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9B91F44D-2A8D-B4D6-5964-8974A510D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77" y="674498"/>
            <a:ext cx="9601200" cy="1653371"/>
          </a:xfrm>
        </p:spPr>
        <p:txBody>
          <a:bodyPr/>
          <a:lstStyle/>
          <a:p>
            <a:r>
              <a:rPr lang="en-US" sz="4000" dirty="0"/>
              <a:t>Judgement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F76CA2-D427-018B-E1D2-E7005D1DD205}"/>
              </a:ext>
            </a:extLst>
          </p:cNvPr>
          <p:cNvSpPr txBox="1">
            <a:spLocks/>
          </p:cNvSpPr>
          <p:nvPr/>
        </p:nvSpPr>
        <p:spPr>
          <a:xfrm>
            <a:off x="1304651" y="2023984"/>
            <a:ext cx="9187702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000" dirty="0"/>
              <a:t>Sitting fees for Board Meetings</a:t>
            </a:r>
          </a:p>
          <a:p>
            <a:pPr marL="800100" lvl="1" indent="-342900"/>
            <a:r>
              <a:rPr lang="en-US" sz="2000" dirty="0"/>
              <a:t>subject to Article 16 (Director’s fees)</a:t>
            </a:r>
          </a:p>
          <a:p>
            <a:pPr marL="800100" lvl="1" indent="-342900"/>
            <a:r>
              <a:rPr lang="en-US" sz="2000" dirty="0"/>
              <a:t>Article 16 – fixed base not necessary for taxation in that country</a:t>
            </a:r>
          </a:p>
          <a:p>
            <a:pPr marL="800100" lvl="1" indent="-342900"/>
            <a:r>
              <a:rPr lang="en-US" sz="2000" dirty="0"/>
              <a:t>Taxable in India </a:t>
            </a:r>
          </a:p>
          <a:p>
            <a:pPr marL="800100" lvl="1" indent="-342900"/>
            <a:r>
              <a:rPr lang="en-US" sz="2000" dirty="0"/>
              <a:t>TDS is applicable</a:t>
            </a:r>
          </a:p>
          <a:p>
            <a:pPr marL="800100" lvl="1" indent="-342900"/>
            <a:endParaRPr lang="en-US" sz="2000" dirty="0"/>
          </a:p>
          <a:p>
            <a:pPr marL="342900" indent="-342900"/>
            <a:r>
              <a:rPr lang="en-US" sz="2000" dirty="0"/>
              <a:t>Consultancy fees:</a:t>
            </a:r>
          </a:p>
          <a:p>
            <a:pPr marL="800100" lvl="1" indent="-342900"/>
            <a:r>
              <a:rPr lang="en-US" sz="2000" dirty="0"/>
              <a:t>subject to Article 14 (Independent Personal Services)</a:t>
            </a:r>
          </a:p>
          <a:p>
            <a:pPr marL="800100" lvl="1" indent="-342900"/>
            <a:r>
              <a:rPr lang="en-US" sz="2000" dirty="0"/>
              <a:t>Not taxable in India</a:t>
            </a:r>
          </a:p>
        </p:txBody>
      </p:sp>
    </p:spTree>
    <p:extLst>
      <p:ext uri="{BB962C8B-B14F-4D97-AF65-F5344CB8AC3E}">
        <p14:creationId xmlns:p14="http://schemas.microsoft.com/office/powerpoint/2010/main" val="15091380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919119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153" y="1168400"/>
            <a:ext cx="8278420" cy="4114800"/>
          </a:xfrm>
        </p:spPr>
        <p:txBody>
          <a:bodyPr/>
          <a:lstStyle/>
          <a:p>
            <a:r>
              <a:rPr lang="en-US" sz="4400" dirty="0"/>
              <a:t>Pension and Social Security</a:t>
            </a:r>
          </a:p>
        </p:txBody>
      </p:sp>
    </p:spTree>
    <p:extLst>
      <p:ext uri="{BB962C8B-B14F-4D97-AF65-F5344CB8AC3E}">
        <p14:creationId xmlns:p14="http://schemas.microsoft.com/office/powerpoint/2010/main" val="2644010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651" y="1980441"/>
            <a:ext cx="10016492" cy="333283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Article 18 of the OECD Commentary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Social security legislation definition:</a:t>
            </a:r>
          </a:p>
          <a:p>
            <a:pPr marL="739775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Mandatory protection by the State</a:t>
            </a:r>
          </a:p>
          <a:p>
            <a:pPr marL="739775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Retirement benefit</a:t>
            </a:r>
          </a:p>
          <a:p>
            <a:pPr marL="739775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Retirement pensions available to the general public under a public pension scheme or old age pension payments.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3275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9B91F44D-2A8D-B4D6-5964-8974A510D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77" y="674498"/>
            <a:ext cx="9601200" cy="1653371"/>
          </a:xfrm>
        </p:spPr>
        <p:txBody>
          <a:bodyPr/>
          <a:lstStyle/>
          <a:p>
            <a:r>
              <a:rPr lang="en-US" sz="4000" dirty="0"/>
              <a:t>Provident Fund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F76CA2-D427-018B-E1D2-E7005D1DD205}"/>
              </a:ext>
            </a:extLst>
          </p:cNvPr>
          <p:cNvSpPr txBox="1">
            <a:spLocks/>
          </p:cNvSpPr>
          <p:nvPr/>
        </p:nvSpPr>
        <p:spPr>
          <a:xfrm>
            <a:off x="1304651" y="2023984"/>
            <a:ext cx="9187702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F7E777C-9691-30A0-2AF3-850FB3A6535D}"/>
              </a:ext>
            </a:extLst>
          </p:cNvPr>
          <p:cNvSpPr txBox="1">
            <a:spLocks/>
          </p:cNvSpPr>
          <p:nvPr/>
        </p:nvSpPr>
        <p:spPr>
          <a:xfrm>
            <a:off x="1486977" y="2023984"/>
            <a:ext cx="9816193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Employees’ Provident Fund and Employees’ Pension Scheme:</a:t>
            </a:r>
          </a:p>
          <a:p>
            <a:pPr marL="576263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protection provided by the Central legislation</a:t>
            </a:r>
          </a:p>
          <a:p>
            <a:pPr marL="576263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 is to provide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retirement benefit</a:t>
            </a:r>
          </a:p>
          <a:p>
            <a:pPr marL="576263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 age pension payments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 has bilateral social security agreement with various countries, considering Provident Fund as social security legislation of India. 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Provident Fund would be covered under the definition in Article 18 of the OECD Commentary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55656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Income-tax 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37D106-9D5A-7566-09A0-4F2F6B0EA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23984"/>
            <a:ext cx="10251622" cy="3332832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dirty="0"/>
              <a:t>Periodic payments </a:t>
            </a:r>
          </a:p>
          <a:p>
            <a:pPr lvl="1"/>
            <a:r>
              <a:rPr lang="en-US" dirty="0"/>
              <a:t>Monthly pension from Employees’ Pension Scheme – taxable as salary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Lumpsum payment</a:t>
            </a:r>
          </a:p>
          <a:p>
            <a:pPr lvl="1"/>
            <a:r>
              <a:rPr lang="en-US" dirty="0"/>
              <a:t>Withdrawal of accumulated balance in Provident Fund – taxable (subject to conditions)</a:t>
            </a:r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961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87" y="457199"/>
            <a:ext cx="9214393" cy="1197430"/>
          </a:xfrm>
        </p:spPr>
        <p:txBody>
          <a:bodyPr/>
          <a:lstStyle/>
          <a:p>
            <a:r>
              <a:rPr lang="en-US" sz="4000" dirty="0"/>
              <a:t>Income-tax Act – Section 89A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37D106-9D5A-7566-09A0-4F2F6B0EA86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199" y="1900826"/>
            <a:ext cx="10654890" cy="3383279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solidFill>
                  <a:schemeClr val="tx2"/>
                </a:solidFill>
              </a:rPr>
              <a:t>Allows for taxation of foreign social security in India in the year of redemption / withdrawal (as against on accrual basis)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Effective from assessment year 2022-23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Applicable only to notified countries:</a:t>
            </a:r>
          </a:p>
          <a:p>
            <a:pPr marL="804863" lvl="2" indent="-2286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Canada</a:t>
            </a:r>
          </a:p>
          <a:p>
            <a:pPr marL="804863" lvl="2" indent="-2286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UK</a:t>
            </a:r>
          </a:p>
          <a:p>
            <a:pPr marL="804863" lvl="2" indent="-2286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USA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Form 10EE to be filed within due date for filing tax return</a:t>
            </a:r>
          </a:p>
        </p:txBody>
      </p:sp>
    </p:spTree>
    <p:extLst>
      <p:ext uri="{BB962C8B-B14F-4D97-AF65-F5344CB8AC3E}">
        <p14:creationId xmlns:p14="http://schemas.microsoft.com/office/powerpoint/2010/main" val="4094306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89A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37D106-9D5A-7566-09A0-4F2F6B0EA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23983"/>
            <a:ext cx="9917068" cy="3658359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dirty="0"/>
              <a:t>Proceeds from withdrawal / redemption which are taxable in India not to include: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Amounts already taxed in India (for example – any amount already taxed on accrual basis prior to Section 89A coming into force)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Amounts not taxable in India owing to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India tax non-resident status of the individual or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Application of tax treaty benefits </a:t>
            </a:r>
          </a:p>
        </p:txBody>
      </p:sp>
    </p:spTree>
    <p:extLst>
      <p:ext uri="{BB962C8B-B14F-4D97-AF65-F5344CB8AC3E}">
        <p14:creationId xmlns:p14="http://schemas.microsoft.com/office/powerpoint/2010/main" val="170251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231" y="2035013"/>
            <a:ext cx="4051117" cy="1992845"/>
          </a:xfrm>
        </p:spPr>
        <p:txBody>
          <a:bodyPr>
            <a:normAutofit/>
          </a:bodyPr>
          <a:lstStyle/>
          <a:p>
            <a:r>
              <a:rPr lang="en-US" b="1" dirty="0"/>
              <a:t>Non-Resident of India (NRI)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Indian citizen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Works / resides outside India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I</a:t>
            </a:r>
            <a:r>
              <a:rPr lang="en-AU" sz="2000" dirty="0"/>
              <a:t>ntends to stay out of India for an indefinite period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600702" y="2023984"/>
            <a:ext cx="5470067" cy="3332832"/>
          </a:xfrm>
        </p:spPr>
        <p:txBody>
          <a:bodyPr>
            <a:normAutofit/>
          </a:bodyPr>
          <a:lstStyle/>
          <a:p>
            <a:r>
              <a:rPr lang="en-US" b="1" dirty="0"/>
              <a:t>Overseas Citizen of India (OCI)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Person of Indian origin, foreign citizen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Holds a foreign passport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Registers as OCI under the Citizenship Act of India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Eligible for special privileges such as lifelong visa for stay in India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770B834-5460-499D-3FF4-A7D3770ADC4F}"/>
              </a:ext>
            </a:extLst>
          </p:cNvPr>
          <p:cNvCxnSpPr>
            <a:cxnSpLocks/>
          </p:cNvCxnSpPr>
          <p:nvPr/>
        </p:nvCxnSpPr>
        <p:spPr>
          <a:xfrm>
            <a:off x="5412921" y="2023984"/>
            <a:ext cx="106136" cy="4235302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6C425FA-DC48-2972-0F6C-798148EC3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83" y="4322004"/>
            <a:ext cx="1765572" cy="12370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F2275A-04C6-7350-A5FF-8D996A3423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5431" y="4078061"/>
            <a:ext cx="18383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35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9B91F44D-2A8D-B4D6-5964-8974A510D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77" y="674498"/>
            <a:ext cx="9601200" cy="1653371"/>
          </a:xfrm>
        </p:spPr>
        <p:txBody>
          <a:bodyPr/>
          <a:lstStyle/>
          <a:p>
            <a:r>
              <a:rPr lang="en-US" sz="4000" dirty="0"/>
              <a:t>Tax treaty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F76CA2-D427-018B-E1D2-E7005D1DD205}"/>
              </a:ext>
            </a:extLst>
          </p:cNvPr>
          <p:cNvSpPr txBox="1">
            <a:spLocks/>
          </p:cNvSpPr>
          <p:nvPr/>
        </p:nvSpPr>
        <p:spPr>
          <a:xfrm>
            <a:off x="1304651" y="2023984"/>
            <a:ext cx="9187702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Articles 18 / 19 /20 in most treaties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Pensions: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Tenorite"/>
              </a:rPr>
              <a:t>T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axable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 in the country in which they arise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latin typeface="Tenorite"/>
              </a:rPr>
              <a:t>Deemed to arise in that country in paid by the Government / political sub-division or a local authority or a resident of that country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norite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Some treaties cover only periodic payments under Article on Pensions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Tenorite"/>
              </a:rPr>
              <a:t>Any other pension payments (such as lumpsum payments) would be covered under Articles dealing with Dependent Personal Services or Other Income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865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37D106-9D5A-7566-09A0-4F2F6B0EA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23984"/>
            <a:ext cx="10044794" cy="391961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Mr. Q works for DEF Limited (Indian Co.) in November 2023 at the age of 60 years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Moves permanently to UK in November 2023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Contributions made to PF from November 2019 to November 2023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Lumpsum payment (withdrawal of PF balance) is received by Mr. Q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Based on Article 20 of the India-UK DTAA, Pension </a:t>
            </a:r>
          </a:p>
          <a:p>
            <a:pPr marL="626364" lvl="1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Taxable only in the country in which the recipient is a resident</a:t>
            </a:r>
          </a:p>
          <a:p>
            <a:pPr marL="626364" lvl="1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Includes “any payments made under the social security legislation of either Contracting State”</a:t>
            </a:r>
          </a:p>
        </p:txBody>
      </p:sp>
    </p:spTree>
    <p:extLst>
      <p:ext uri="{BB962C8B-B14F-4D97-AF65-F5344CB8AC3E}">
        <p14:creationId xmlns:p14="http://schemas.microsoft.com/office/powerpoint/2010/main" val="18656225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9B91F44D-2A8D-B4D6-5964-8974A510D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1" y="587224"/>
            <a:ext cx="9601200" cy="1653371"/>
          </a:xfrm>
        </p:spPr>
        <p:txBody>
          <a:bodyPr/>
          <a:lstStyle/>
          <a:p>
            <a:r>
              <a:rPr lang="en-US" sz="4000" dirty="0"/>
              <a:t>Case study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F76CA2-D427-018B-E1D2-E7005D1DD205}"/>
              </a:ext>
            </a:extLst>
          </p:cNvPr>
          <p:cNvSpPr txBox="1">
            <a:spLocks/>
          </p:cNvSpPr>
          <p:nvPr/>
        </p:nvSpPr>
        <p:spPr>
          <a:xfrm>
            <a:off x="1167491" y="2012339"/>
            <a:ext cx="5025105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Scenario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enorite"/>
                <a:ea typeface="+mn-ea"/>
                <a:cs typeface="+mn-cs"/>
              </a:rPr>
              <a:t>Lumpsum payment (withdrawal of PF balance) made to Mr. Q in May 2024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enorite"/>
                <a:ea typeface="+mn-ea"/>
                <a:cs typeface="+mn-cs"/>
              </a:rPr>
              <a:t>Mr. Q qualifies as a non-resident in India and resident of UK for FY 24-25.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B3FD5-B8EF-112B-10D3-41663BBDF8DE}"/>
              </a:ext>
            </a:extLst>
          </p:cNvPr>
          <p:cNvSpPr txBox="1">
            <a:spLocks/>
          </p:cNvSpPr>
          <p:nvPr/>
        </p:nvSpPr>
        <p:spPr>
          <a:xfrm>
            <a:off x="6766560" y="2012339"/>
            <a:ext cx="5425440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Scenario 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Lumpsum payment (withdrawal of PF balance) made to Mr. Q in March 2024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Mr. Q qualifies as RNOR in India and UK non-resident for FY 23-24.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8EAE216-63C2-95FC-434D-0BF4AC6F689D}"/>
              </a:ext>
            </a:extLst>
          </p:cNvPr>
          <p:cNvCxnSpPr/>
          <p:nvPr/>
        </p:nvCxnSpPr>
        <p:spPr>
          <a:xfrm>
            <a:off x="6329756" y="2012339"/>
            <a:ext cx="0" cy="333283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0491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6979" y="1168400"/>
            <a:ext cx="3801992" cy="4114800"/>
          </a:xfrm>
        </p:spPr>
        <p:txBody>
          <a:bodyPr/>
          <a:lstStyle/>
          <a:p>
            <a:r>
              <a:rPr lang="en-US" sz="4400" dirty="0"/>
              <a:t>Other income</a:t>
            </a:r>
          </a:p>
        </p:txBody>
      </p:sp>
    </p:spTree>
    <p:extLst>
      <p:ext uri="{BB962C8B-B14F-4D97-AF65-F5344CB8AC3E}">
        <p14:creationId xmlns:p14="http://schemas.microsoft.com/office/powerpoint/2010/main" val="885696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>
            <a:extLst>
              <a:ext uri="{FF2B5EF4-FFF2-40B4-BE49-F238E27FC236}">
                <a16:creationId xmlns:a16="http://schemas.microsoft.com/office/drawing/2014/main" id="{9B91F44D-2A8D-B4D6-5964-8974A510D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77" y="674498"/>
            <a:ext cx="9601200" cy="1653371"/>
          </a:xfrm>
        </p:spPr>
        <p:txBody>
          <a:bodyPr/>
          <a:lstStyle/>
          <a:p>
            <a:r>
              <a:rPr lang="en-US" sz="4000" dirty="0"/>
              <a:t>Tax treaties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F76CA2-D427-018B-E1D2-E7005D1DD205}"/>
              </a:ext>
            </a:extLst>
          </p:cNvPr>
          <p:cNvSpPr txBox="1">
            <a:spLocks/>
          </p:cNvSpPr>
          <p:nvPr/>
        </p:nvSpPr>
        <p:spPr>
          <a:xfrm>
            <a:off x="1304651" y="2023984"/>
            <a:ext cx="9187702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F7E777C-9691-30A0-2AF3-850FB3A6535D}"/>
              </a:ext>
            </a:extLst>
          </p:cNvPr>
          <p:cNvSpPr txBox="1">
            <a:spLocks/>
          </p:cNvSpPr>
          <p:nvPr/>
        </p:nvSpPr>
        <p:spPr>
          <a:xfrm>
            <a:off x="1486977" y="2023984"/>
            <a:ext cx="9816193" cy="3332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tax treaties (except for Libya, Greece and the Netherlands) have “Other Income” Article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Terminology could differ, depending on the treaty: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‘items of income not dealt with’ ,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‘items of income not expressly dealt with ’ and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‘items of income not expressly mentioned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000" dirty="0"/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3 clauses in the UN model</a:t>
            </a:r>
          </a:p>
          <a:p>
            <a:pPr marL="7429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Taxable only in the recipient’s country of residence</a:t>
            </a:r>
          </a:p>
          <a:p>
            <a:pPr marL="7429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Exceptions</a:t>
            </a:r>
          </a:p>
          <a:p>
            <a:pPr marL="7429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Right to tax of source country</a:t>
            </a:r>
          </a:p>
        </p:txBody>
      </p:sp>
    </p:spTree>
    <p:extLst>
      <p:ext uri="{BB962C8B-B14F-4D97-AF65-F5344CB8AC3E}">
        <p14:creationId xmlns:p14="http://schemas.microsoft.com/office/powerpoint/2010/main" val="39401174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13C0D6B-8F4E-7AB1-4031-82A7030D0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00" y="4715440"/>
            <a:ext cx="8656320" cy="836226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280" y="-30115"/>
            <a:ext cx="9601200" cy="1653371"/>
          </a:xfrm>
        </p:spPr>
        <p:txBody>
          <a:bodyPr/>
          <a:lstStyle/>
          <a:p>
            <a:r>
              <a:rPr lang="en-US" sz="4000" dirty="0"/>
              <a:t>India’s tax treaties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B3ABE5-AD2F-1CC5-175A-7D23574301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641" y="2359025"/>
            <a:ext cx="10871200" cy="8250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FF5B9C-5344-2AA2-3989-1A8993664EF3}"/>
              </a:ext>
            </a:extLst>
          </p:cNvPr>
          <p:cNvSpPr txBox="1"/>
          <p:nvPr/>
        </p:nvSpPr>
        <p:spPr>
          <a:xfrm>
            <a:off x="294640" y="2032000"/>
            <a:ext cx="324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India UAE DTAA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617A83-6ABC-2DF9-8A6B-F9DA02E06DD8}"/>
              </a:ext>
            </a:extLst>
          </p:cNvPr>
          <p:cNvSpPr txBox="1"/>
          <p:nvPr/>
        </p:nvSpPr>
        <p:spPr>
          <a:xfrm>
            <a:off x="294640" y="3286760"/>
            <a:ext cx="324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India US DTAA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FF18FF-3D78-4794-5750-17CC94360B46}"/>
              </a:ext>
            </a:extLst>
          </p:cNvPr>
          <p:cNvSpPr txBox="1"/>
          <p:nvPr/>
        </p:nvSpPr>
        <p:spPr>
          <a:xfrm>
            <a:off x="294640" y="4376587"/>
            <a:ext cx="324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India Singapore DTAA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A539D6-DB8F-D8D5-C337-13BEA6BB1C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640" y="3609733"/>
            <a:ext cx="9124950" cy="771525"/>
          </a:xfrm>
          <a:prstGeom prst="rect">
            <a:avLst/>
          </a:prstGeom>
        </p:spPr>
      </p:pic>
      <p:sp>
        <p:nvSpPr>
          <p:cNvPr id="13" name="Callout: Bent Line 12">
            <a:extLst>
              <a:ext uri="{FF2B5EF4-FFF2-40B4-BE49-F238E27FC236}">
                <a16:creationId xmlns:a16="http://schemas.microsoft.com/office/drawing/2014/main" id="{858BE009-0627-9AC6-8AEE-DD103DBE1DAF}"/>
              </a:ext>
            </a:extLst>
          </p:cNvPr>
          <p:cNvSpPr/>
          <p:nvPr/>
        </p:nvSpPr>
        <p:spPr>
          <a:xfrm>
            <a:off x="8789311" y="1446113"/>
            <a:ext cx="2112370" cy="688469"/>
          </a:xfrm>
          <a:prstGeom prst="borderCallout2">
            <a:avLst/>
          </a:prstGeom>
          <a:ln>
            <a:solidFill>
              <a:schemeClr val="accent3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Resident country</a:t>
            </a:r>
          </a:p>
        </p:txBody>
      </p:sp>
      <p:sp>
        <p:nvSpPr>
          <p:cNvPr id="17" name="Callout: Bent Line 16">
            <a:extLst>
              <a:ext uri="{FF2B5EF4-FFF2-40B4-BE49-F238E27FC236}">
                <a16:creationId xmlns:a16="http://schemas.microsoft.com/office/drawing/2014/main" id="{A1A65260-DB0E-A6B5-F13E-DF51A8980938}"/>
              </a:ext>
            </a:extLst>
          </p:cNvPr>
          <p:cNvSpPr/>
          <p:nvPr/>
        </p:nvSpPr>
        <p:spPr>
          <a:xfrm>
            <a:off x="10093962" y="2992988"/>
            <a:ext cx="1615438" cy="587543"/>
          </a:xfrm>
          <a:prstGeom prst="borderCallout2">
            <a:avLst/>
          </a:prstGeom>
          <a:ln>
            <a:solidFill>
              <a:schemeClr val="accent3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country</a:t>
            </a:r>
          </a:p>
        </p:txBody>
      </p:sp>
      <p:sp>
        <p:nvSpPr>
          <p:cNvPr id="18" name="Callout: Bent Line 17">
            <a:extLst>
              <a:ext uri="{FF2B5EF4-FFF2-40B4-BE49-F238E27FC236}">
                <a16:creationId xmlns:a16="http://schemas.microsoft.com/office/drawing/2014/main" id="{925BA4AB-5C32-C0C8-258F-E0E028843157}"/>
              </a:ext>
            </a:extLst>
          </p:cNvPr>
          <p:cNvSpPr/>
          <p:nvPr/>
        </p:nvSpPr>
        <p:spPr>
          <a:xfrm>
            <a:off x="9605373" y="4379202"/>
            <a:ext cx="1615438" cy="587543"/>
          </a:xfrm>
          <a:prstGeom prst="borderCallout2">
            <a:avLst/>
          </a:prstGeom>
          <a:ln>
            <a:solidFill>
              <a:schemeClr val="accent3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As per domestic laws</a:t>
            </a:r>
          </a:p>
        </p:txBody>
      </p:sp>
    </p:spTree>
    <p:extLst>
      <p:ext uri="{BB962C8B-B14F-4D97-AF65-F5344CB8AC3E}">
        <p14:creationId xmlns:p14="http://schemas.microsoft.com/office/powerpoint/2010/main" val="29930084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37D106-9D5A-7566-09A0-4F2F6B0EA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23984"/>
            <a:ext cx="10044794" cy="391961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An Indian resident is receiving pension from his deceased spouse’s UK employer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Taxes were deducted on the said pension payment in UK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C19E1BAF-269C-396E-8E12-AE8E342D66A7}"/>
              </a:ext>
            </a:extLst>
          </p:cNvPr>
          <p:cNvSpPr txBox="1">
            <a:spLocks/>
          </p:cNvSpPr>
          <p:nvPr/>
        </p:nvSpPr>
        <p:spPr>
          <a:xfrm>
            <a:off x="1330052" y="3429000"/>
            <a:ext cx="1727200" cy="944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>
                <a:solidFill>
                  <a:schemeClr val="accent3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79EE03A-EC3C-D6A0-27AC-EF2C4D5FC0B2}"/>
              </a:ext>
            </a:extLst>
          </p:cNvPr>
          <p:cNvSpPr txBox="1">
            <a:spLocks/>
          </p:cNvSpPr>
          <p:nvPr/>
        </p:nvSpPr>
        <p:spPr>
          <a:xfrm>
            <a:off x="2540000" y="3821132"/>
            <a:ext cx="6594750" cy="69270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0392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Is this pension taxable in India ?</a:t>
            </a:r>
          </a:p>
          <a:p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Taxable under pension or other income ?</a:t>
            </a:r>
          </a:p>
        </p:txBody>
      </p:sp>
    </p:spTree>
    <p:extLst>
      <p:ext uri="{BB962C8B-B14F-4D97-AF65-F5344CB8AC3E}">
        <p14:creationId xmlns:p14="http://schemas.microsoft.com/office/powerpoint/2010/main" val="19461017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Credits in NRE account</a:t>
            </a:r>
          </a:p>
        </p:txBody>
      </p:sp>
    </p:spTree>
    <p:extLst>
      <p:ext uri="{BB962C8B-B14F-4D97-AF65-F5344CB8AC3E}">
        <p14:creationId xmlns:p14="http://schemas.microsoft.com/office/powerpoint/2010/main" val="33620313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37D106-9D5A-7566-09A0-4F2F6B0EA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23984"/>
            <a:ext cx="10486028" cy="3919616"/>
          </a:xfrm>
        </p:spPr>
        <p:txBody>
          <a:bodyPr>
            <a:normAutofit/>
          </a:bodyPr>
          <a:lstStyle/>
          <a:p>
            <a:pPr marL="515938" lvl="1" indent="-342900">
              <a:lnSpc>
                <a:spcPct val="100000"/>
              </a:lnSpc>
            </a:pPr>
            <a:r>
              <a:rPr lang="en-US" dirty="0"/>
              <a:t>Eligibility to have NRE account is determined based on Foreign Exchange Management Act</a:t>
            </a:r>
          </a:p>
          <a:p>
            <a:pPr marL="515938" lvl="1" indent="-342900">
              <a:lnSpc>
                <a:spcPct val="100000"/>
              </a:lnSpc>
            </a:pPr>
            <a:endParaRPr lang="en-US" dirty="0"/>
          </a:p>
          <a:p>
            <a:pPr marL="685800" lvl="1" indent="-342900">
              <a:lnSpc>
                <a:spcPct val="100000"/>
              </a:lnSpc>
              <a:buFont typeface="Calibri" panose="020F0502020204030204" pitchFamily="34" charset="0"/>
              <a:buChar char="―"/>
            </a:pPr>
            <a:r>
              <a:rPr lang="en-US" b="1" dirty="0"/>
              <a:t>Eligibility: </a:t>
            </a:r>
            <a:r>
              <a:rPr lang="en-US" dirty="0"/>
              <a:t>Non-Resident Indians (NRIs), Persons of Indian Origin (PIOs), and Overseas Citizens of India (OCIs)</a:t>
            </a:r>
          </a:p>
          <a:p>
            <a:pPr marL="685800" lvl="1" indent="-342900">
              <a:lnSpc>
                <a:spcPct val="100000"/>
              </a:lnSpc>
              <a:buFont typeface="Calibri" panose="020F0502020204030204" pitchFamily="34" charset="0"/>
              <a:buChar char="―"/>
            </a:pPr>
            <a:r>
              <a:rPr lang="en-US" b="1" dirty="0"/>
              <a:t>Purpose</a:t>
            </a:r>
            <a:r>
              <a:rPr lang="en-US" dirty="0"/>
              <a:t>: to deposit foreign currency and use it to manage expenses and investments in India</a:t>
            </a:r>
          </a:p>
          <a:p>
            <a:pPr marL="173038" lvl="1" indent="0">
              <a:lnSpc>
                <a:spcPct val="100000"/>
              </a:lnSpc>
              <a:buNone/>
            </a:pPr>
            <a:endParaRPr lang="en-US" dirty="0"/>
          </a:p>
          <a:p>
            <a:pPr marL="515938" lvl="1" indent="-342900">
              <a:lnSpc>
                <a:spcPct val="100000"/>
              </a:lnSpc>
            </a:pPr>
            <a:r>
              <a:rPr lang="en-US" dirty="0"/>
              <a:t>Accounts to be redesignated to Resident account upon permanent repatriation to India.</a:t>
            </a:r>
          </a:p>
          <a:p>
            <a:pPr marL="173038" lvl="1" indent="0">
              <a:lnSpc>
                <a:spcPct val="100000"/>
              </a:lnSpc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21808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F63B-898D-501A-77BF-0C0244955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10(4)(ii)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9FDBCE-8FE5-9F6C-90C9-6D2C2CF95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280" y="2629278"/>
            <a:ext cx="10779760" cy="7997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1F0F39C-B34C-50E4-DC1C-28785EFEF166}"/>
              </a:ext>
            </a:extLst>
          </p:cNvPr>
          <p:cNvSpPr txBox="1"/>
          <p:nvPr/>
        </p:nvSpPr>
        <p:spPr>
          <a:xfrm>
            <a:off x="416560" y="3661782"/>
            <a:ext cx="9804400" cy="1122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Interest from NRE accounts are exempt from tax for a non-resident.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Interest from NRO accounts are taxable as there is no specific exemption.</a:t>
            </a:r>
          </a:p>
        </p:txBody>
      </p:sp>
    </p:spTree>
    <p:extLst>
      <p:ext uri="{BB962C8B-B14F-4D97-AF65-F5344CB8AC3E}">
        <p14:creationId xmlns:p14="http://schemas.microsoft.com/office/powerpoint/2010/main" val="249454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B55323F-2104-3BE9-8924-A3A1B74ADF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D4EE883-EC01-71C7-0AA8-C07BED3CE726}"/>
              </a:ext>
            </a:extLst>
          </p:cNvPr>
          <p:cNvSpPr/>
          <p:nvPr/>
        </p:nvSpPr>
        <p:spPr>
          <a:xfrm>
            <a:off x="639919" y="11430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678" y="827314"/>
            <a:ext cx="7914644" cy="2830286"/>
          </a:xfrm>
        </p:spPr>
        <p:txBody>
          <a:bodyPr/>
          <a:lstStyle/>
          <a:p>
            <a:r>
              <a:rPr lang="en-US" sz="4400" dirty="0"/>
              <a:t>Residential Status - individuals</a:t>
            </a:r>
          </a:p>
        </p:txBody>
      </p:sp>
    </p:spTree>
    <p:extLst>
      <p:ext uri="{BB962C8B-B14F-4D97-AF65-F5344CB8AC3E}">
        <p14:creationId xmlns:p14="http://schemas.microsoft.com/office/powerpoint/2010/main" val="18761958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Gifts</a:t>
            </a:r>
          </a:p>
        </p:txBody>
      </p:sp>
    </p:spTree>
    <p:extLst>
      <p:ext uri="{BB962C8B-B14F-4D97-AF65-F5344CB8AC3E}">
        <p14:creationId xmlns:p14="http://schemas.microsoft.com/office/powerpoint/2010/main" val="29338219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62F85C-60B1-3D25-2E68-47F456FC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40" y="456565"/>
            <a:ext cx="10515600" cy="1325563"/>
          </a:xfrm>
        </p:spPr>
        <p:txBody>
          <a:bodyPr/>
          <a:lstStyle/>
          <a:p>
            <a:r>
              <a:rPr lang="en-US" dirty="0"/>
              <a:t>Gift received outside India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0D9033-6123-B984-FD7A-2C5011224687}"/>
              </a:ext>
            </a:extLst>
          </p:cNvPr>
          <p:cNvSpPr txBox="1"/>
          <p:nvPr/>
        </p:nvSpPr>
        <p:spPr>
          <a:xfrm>
            <a:off x="741680" y="2093575"/>
            <a:ext cx="10612120" cy="2126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Gifts received by a non-resident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outside India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from a resident was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claimed to be non-taxable in India as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income does not accrue or arise in India</a:t>
            </a:r>
          </a:p>
        </p:txBody>
      </p:sp>
    </p:spTree>
    <p:extLst>
      <p:ext uri="{BB962C8B-B14F-4D97-AF65-F5344CB8AC3E}">
        <p14:creationId xmlns:p14="http://schemas.microsoft.com/office/powerpoint/2010/main" val="2923684788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726D5C-91DE-4BC7-6A80-EF2DC1BC0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</p:spPr>
        <p:txBody>
          <a:bodyPr/>
          <a:lstStyle/>
          <a:p>
            <a:r>
              <a:rPr lang="en-US" dirty="0"/>
              <a:t>Payments without consideration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D8C344-0BD6-DC68-F15C-53CDF1A24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682" y="2118042"/>
            <a:ext cx="11244158" cy="84391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96C622-FCF9-1EBE-0182-200E8493E2B5}"/>
              </a:ext>
            </a:extLst>
          </p:cNvPr>
          <p:cNvCxnSpPr>
            <a:cxnSpLocks/>
          </p:cNvCxnSpPr>
          <p:nvPr/>
        </p:nvCxnSpPr>
        <p:spPr>
          <a:xfrm>
            <a:off x="3779520" y="2418080"/>
            <a:ext cx="12598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59D96E2-5EF6-BEE9-2406-EDC019039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5081" y="3498979"/>
            <a:ext cx="8803322" cy="327835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9171275-72FB-A5F0-FBE5-9E8F2B4BCDD1}"/>
              </a:ext>
            </a:extLst>
          </p:cNvPr>
          <p:cNvCxnSpPr/>
          <p:nvPr/>
        </p:nvCxnSpPr>
        <p:spPr>
          <a:xfrm>
            <a:off x="5516880" y="2961957"/>
            <a:ext cx="0" cy="4670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72ADADF-46D2-7B42-1997-AC8BA1EA6C0A}"/>
              </a:ext>
            </a:extLst>
          </p:cNvPr>
          <p:cNvCxnSpPr/>
          <p:nvPr/>
        </p:nvCxnSpPr>
        <p:spPr>
          <a:xfrm>
            <a:off x="5516880" y="3866831"/>
            <a:ext cx="0" cy="4670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C7D40F30-2542-9A96-F17F-4192787BDF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363836"/>
            <a:ext cx="11165354" cy="30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210068"/>
      </p:ext>
    </p:extLst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62F85C-60B1-3D25-2E68-47F456FC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40" y="456565"/>
            <a:ext cx="10515600" cy="1325563"/>
          </a:xfrm>
        </p:spPr>
        <p:txBody>
          <a:bodyPr/>
          <a:lstStyle/>
          <a:p>
            <a:r>
              <a:rPr lang="en-US" dirty="0"/>
              <a:t>Obligation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0D9033-6123-B984-FD7A-2C5011224687}"/>
              </a:ext>
            </a:extLst>
          </p:cNvPr>
          <p:cNvSpPr txBox="1"/>
          <p:nvPr/>
        </p:nvSpPr>
        <p:spPr>
          <a:xfrm>
            <a:off x="741680" y="2093575"/>
            <a:ext cx="10612120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TDS under Section 195 to a resident gifting money to a non-resident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Resident to obtain TAN and file eTDS return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Non-resident to apply “Other income” Article under the DTAA &amp; beneficial provisions will apply</a:t>
            </a:r>
          </a:p>
        </p:txBody>
      </p:sp>
    </p:spTree>
    <p:extLst>
      <p:ext uri="{BB962C8B-B14F-4D97-AF65-F5344CB8AC3E}">
        <p14:creationId xmlns:p14="http://schemas.microsoft.com/office/powerpoint/2010/main" val="2452929728"/>
      </p:ext>
    </p:extLst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1393370" y="1003514"/>
            <a:ext cx="3575017" cy="3575017"/>
          </a:xfrm>
          <a:solidFill>
            <a:schemeClr val="accent3"/>
          </a:solidFill>
        </p:spPr>
        <p:txBody>
          <a:bodyPr/>
          <a:lstStyle/>
          <a:p>
            <a:r>
              <a:rPr lang="en-US" sz="4000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65350-EA0F-03F4-C9DC-8FF58E29193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636986" y="1937906"/>
            <a:ext cx="5943600" cy="19533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Lakshmi Pichaimani</a:t>
            </a:r>
          </a:p>
          <a:p>
            <a:pPr marL="0" indent="0">
              <a:buNone/>
            </a:pPr>
            <a:r>
              <a:rPr lang="en-US" dirty="0"/>
              <a:t>Executive Director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Deloitte </a:t>
            </a:r>
            <a:r>
              <a:rPr lang="en-US" dirty="0" err="1"/>
              <a:t>Touche</a:t>
            </a:r>
            <a:r>
              <a:rPr lang="en-US" dirty="0"/>
              <a:t> Tohmatsu India LLP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lakshmip@deloitte.com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  +91 91766 99379</a:t>
            </a:r>
          </a:p>
        </p:txBody>
      </p:sp>
    </p:spTree>
    <p:extLst>
      <p:ext uri="{BB962C8B-B14F-4D97-AF65-F5344CB8AC3E}">
        <p14:creationId xmlns:p14="http://schemas.microsoft.com/office/powerpoint/2010/main" val="85326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F580DBE-4D93-1E44-90E9-931E9041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280318"/>
            <a:ext cx="10515600" cy="788761"/>
          </a:xfrm>
        </p:spPr>
        <p:txBody>
          <a:bodyPr>
            <a:normAutofit/>
          </a:bodyPr>
          <a:lstStyle/>
          <a:p>
            <a:r>
              <a:rPr lang="en-US" sz="2800" dirty="0"/>
              <a:t>Basic conditions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FF7A16-2A06-6F27-FCFB-D217D7E2BBC9}"/>
              </a:ext>
            </a:extLst>
          </p:cNvPr>
          <p:cNvGrpSpPr/>
          <p:nvPr/>
        </p:nvGrpSpPr>
        <p:grpSpPr>
          <a:xfrm>
            <a:off x="3714547" y="1099270"/>
            <a:ext cx="5853995" cy="1084509"/>
            <a:chOff x="5192485" y="733027"/>
            <a:chExt cx="2481944" cy="152031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3C16E95-6E84-E799-F46B-EDB0B07273F5}"/>
                </a:ext>
              </a:extLst>
            </p:cNvPr>
            <p:cNvSpPr/>
            <p:nvPr/>
          </p:nvSpPr>
          <p:spPr>
            <a:xfrm>
              <a:off x="5192485" y="733027"/>
              <a:ext cx="2481944" cy="1520316"/>
            </a:xfrm>
            <a:prstGeom prst="roundRect">
              <a:avLst/>
            </a:prstGeom>
            <a:grp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D730DAD-22E7-FE0F-24B6-6D83F92E2BA8}"/>
                </a:ext>
              </a:extLst>
            </p:cNvPr>
            <p:cNvSpPr txBox="1"/>
            <p:nvPr/>
          </p:nvSpPr>
          <p:spPr>
            <a:xfrm>
              <a:off x="5309506" y="963360"/>
              <a:ext cx="2247901" cy="1035494"/>
            </a:xfrm>
            <a:prstGeom prst="rect">
              <a:avLst/>
            </a:prstGeom>
            <a:grp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Physical presence </a:t>
              </a:r>
            </a:p>
            <a:p>
              <a:pPr marL="342900" indent="-342900">
                <a:buAutoNum type="arabicParenR"/>
              </a:pPr>
              <a:r>
                <a:rPr lang="en-US" sz="1400" dirty="0">
                  <a:solidFill>
                    <a:schemeClr val="bg1"/>
                  </a:solidFill>
                </a:rPr>
                <a:t>182 days or more; or</a:t>
              </a:r>
            </a:p>
            <a:p>
              <a:pPr marL="342900" indent="-342900">
                <a:buAutoNum type="arabicParenR"/>
              </a:pPr>
              <a:r>
                <a:rPr lang="en-US" sz="1400" dirty="0">
                  <a:solidFill>
                    <a:schemeClr val="bg1"/>
                  </a:solidFill>
                </a:rPr>
                <a:t>60* days or more and 365 days or more in preceding four years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AC36AB9-67EF-8F01-5406-3C1BD8279E22}"/>
              </a:ext>
            </a:extLst>
          </p:cNvPr>
          <p:cNvGrpSpPr/>
          <p:nvPr/>
        </p:nvGrpSpPr>
        <p:grpSpPr>
          <a:xfrm>
            <a:off x="2275107" y="2800044"/>
            <a:ext cx="1556659" cy="576745"/>
            <a:chOff x="2035628" y="2460172"/>
            <a:chExt cx="1807029" cy="968828"/>
          </a:xfrm>
          <a:solidFill>
            <a:schemeClr val="accent3"/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C2FDBDB-4F63-8112-74E1-66DE66BE45D1}"/>
                </a:ext>
              </a:extLst>
            </p:cNvPr>
            <p:cNvSpPr/>
            <p:nvPr/>
          </p:nvSpPr>
          <p:spPr>
            <a:xfrm>
              <a:off x="2035628" y="2460172"/>
              <a:ext cx="1807029" cy="968828"/>
            </a:xfrm>
            <a:prstGeom prst="round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DE0CEBD-3CA3-5DE6-4E7E-C0B18AB9D485}"/>
                </a:ext>
              </a:extLst>
            </p:cNvPr>
            <p:cNvSpPr txBox="1"/>
            <p:nvPr/>
          </p:nvSpPr>
          <p:spPr>
            <a:xfrm>
              <a:off x="2171699" y="2698364"/>
              <a:ext cx="1534886" cy="517010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Resident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71959F7-3C54-1859-6645-64B7A8797A83}"/>
              </a:ext>
            </a:extLst>
          </p:cNvPr>
          <p:cNvGrpSpPr/>
          <p:nvPr/>
        </p:nvGrpSpPr>
        <p:grpSpPr>
          <a:xfrm>
            <a:off x="8621487" y="2800045"/>
            <a:ext cx="1654627" cy="616264"/>
            <a:chOff x="8349344" y="2460172"/>
            <a:chExt cx="1807029" cy="968828"/>
          </a:xfrm>
          <a:solidFill>
            <a:schemeClr val="accent1"/>
          </a:solidFill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A161C27-24F7-0089-1B70-800E24F6E8FA}"/>
                </a:ext>
              </a:extLst>
            </p:cNvPr>
            <p:cNvSpPr/>
            <p:nvPr/>
          </p:nvSpPr>
          <p:spPr>
            <a:xfrm>
              <a:off x="8349344" y="2460172"/>
              <a:ext cx="1807029" cy="968828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EF6D241-9965-2DD6-1E9A-C2D7687366BF}"/>
                </a:ext>
              </a:extLst>
            </p:cNvPr>
            <p:cNvSpPr txBox="1"/>
            <p:nvPr/>
          </p:nvSpPr>
          <p:spPr>
            <a:xfrm>
              <a:off x="8485415" y="2698364"/>
              <a:ext cx="1534886" cy="483856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Non-Resident</a:t>
              </a:r>
            </a:p>
          </p:txBody>
        </p:sp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871C0E3-FF5C-4907-8C4E-93802EA02DAA}"/>
              </a:ext>
            </a:extLst>
          </p:cNvPr>
          <p:cNvSpPr/>
          <p:nvPr/>
        </p:nvSpPr>
        <p:spPr>
          <a:xfrm>
            <a:off x="872838" y="5450716"/>
            <a:ext cx="1807029" cy="75221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5B8FAFD-7B46-52E0-371C-8BD8D0025BD8}"/>
              </a:ext>
            </a:extLst>
          </p:cNvPr>
          <p:cNvGrpSpPr/>
          <p:nvPr/>
        </p:nvGrpSpPr>
        <p:grpSpPr>
          <a:xfrm>
            <a:off x="3526969" y="5453184"/>
            <a:ext cx="1807029" cy="736762"/>
            <a:chOff x="3124199" y="4695427"/>
            <a:chExt cx="1807029" cy="968828"/>
          </a:xfrm>
          <a:solidFill>
            <a:schemeClr val="accent3"/>
          </a:solidFill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E9EF9EE-35C7-D8AE-6E78-180704E1BBCD}"/>
                </a:ext>
              </a:extLst>
            </p:cNvPr>
            <p:cNvSpPr/>
            <p:nvPr/>
          </p:nvSpPr>
          <p:spPr>
            <a:xfrm>
              <a:off x="3124199" y="4695427"/>
              <a:ext cx="1807029" cy="968828"/>
            </a:xfrm>
            <a:prstGeom prst="round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65B9AE-8404-8043-2C7F-E78FC8B33CEC}"/>
                </a:ext>
              </a:extLst>
            </p:cNvPr>
            <p:cNvSpPr txBox="1"/>
            <p:nvPr/>
          </p:nvSpPr>
          <p:spPr>
            <a:xfrm>
              <a:off x="3260270" y="4858997"/>
              <a:ext cx="1534886" cy="688024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Resident but not ordinarily resident</a:t>
              </a:r>
            </a:p>
          </p:txBody>
        </p:sp>
      </p:grp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2B581ADC-C3F6-3671-0840-8E22E36F55EF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rot="5400000">
            <a:off x="4539359" y="697857"/>
            <a:ext cx="616265" cy="358810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709E3E0D-FF29-59CC-8E10-6D9B1CF83F95}"/>
              </a:ext>
            </a:extLst>
          </p:cNvPr>
          <p:cNvCxnSpPr>
            <a:cxnSpLocks/>
            <a:stCxn id="7" idx="2"/>
            <a:endCxn id="13" idx="0"/>
          </p:cNvCxnSpPr>
          <p:nvPr/>
        </p:nvCxnSpPr>
        <p:spPr>
          <a:xfrm rot="16200000" flipH="1">
            <a:off x="7737040" y="1088284"/>
            <a:ext cx="616266" cy="28072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7CB7D5D-5A04-6B08-C36F-EC670813219E}"/>
              </a:ext>
            </a:extLst>
          </p:cNvPr>
          <p:cNvSpPr txBox="1"/>
          <p:nvPr/>
        </p:nvSpPr>
        <p:spPr>
          <a:xfrm>
            <a:off x="4267198" y="2488777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0BFA09-BF17-38DA-2599-8614A397A020}"/>
              </a:ext>
            </a:extLst>
          </p:cNvPr>
          <p:cNvSpPr txBox="1"/>
          <p:nvPr/>
        </p:nvSpPr>
        <p:spPr>
          <a:xfrm>
            <a:off x="7418618" y="2488777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A014899-1AEB-484D-8C46-3F1132C26CFA}"/>
              </a:ext>
            </a:extLst>
          </p:cNvPr>
          <p:cNvSpPr/>
          <p:nvPr/>
        </p:nvSpPr>
        <p:spPr>
          <a:xfrm>
            <a:off x="872837" y="3734448"/>
            <a:ext cx="4432809" cy="108450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FDEB34-C7CC-1C7D-725B-4F91DE3437E8}"/>
              </a:ext>
            </a:extLst>
          </p:cNvPr>
          <p:cNvSpPr txBox="1"/>
          <p:nvPr/>
        </p:nvSpPr>
        <p:spPr>
          <a:xfrm>
            <a:off x="824391" y="3794830"/>
            <a:ext cx="4210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400" dirty="0">
                <a:solidFill>
                  <a:schemeClr val="bg1"/>
                </a:solidFill>
              </a:rPr>
              <a:t>Has been a non-resident in 9 out of 10 preceding years; or</a:t>
            </a:r>
          </a:p>
          <a:p>
            <a:pPr marL="342900" indent="-342900">
              <a:buAutoNum type="arabicParenR"/>
            </a:pPr>
            <a:r>
              <a:rPr lang="en-US" sz="1400" dirty="0">
                <a:solidFill>
                  <a:schemeClr val="bg1"/>
                </a:solidFill>
              </a:rPr>
              <a:t>Has been in India for 729 days or less during 7 preceding years	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796AAFF-0C0F-D238-4941-4D215D00D18D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3053437" y="3376789"/>
            <a:ext cx="0" cy="537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6A4F4BAA-D561-6259-5CAE-0C81F156944E}"/>
              </a:ext>
            </a:extLst>
          </p:cNvPr>
          <p:cNvCxnSpPr>
            <a:cxnSpLocks/>
            <a:stCxn id="25" idx="2"/>
            <a:endCxn id="16" idx="0"/>
          </p:cNvCxnSpPr>
          <p:nvPr/>
        </p:nvCxnSpPr>
        <p:spPr>
          <a:xfrm rot="5400000">
            <a:off x="2116919" y="4478392"/>
            <a:ext cx="631759" cy="13128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F3595AE-72AE-2C49-8DDA-F8542FA1A092}"/>
              </a:ext>
            </a:extLst>
          </p:cNvPr>
          <p:cNvSpPr txBox="1"/>
          <p:nvPr/>
        </p:nvSpPr>
        <p:spPr>
          <a:xfrm>
            <a:off x="4267198" y="5080173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DE57FAD7-3922-905D-BEC6-42460C3EB723}"/>
              </a:ext>
            </a:extLst>
          </p:cNvPr>
          <p:cNvCxnSpPr>
            <a:cxnSpLocks/>
            <a:stCxn id="25" idx="2"/>
            <a:endCxn id="19" idx="0"/>
          </p:cNvCxnSpPr>
          <p:nvPr/>
        </p:nvCxnSpPr>
        <p:spPr>
          <a:xfrm rot="16200000" flipH="1">
            <a:off x="3442750" y="4465449"/>
            <a:ext cx="634227" cy="13412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D795853-9FA2-BED8-CAD5-D96060B6242C}"/>
              </a:ext>
            </a:extLst>
          </p:cNvPr>
          <p:cNvSpPr txBox="1"/>
          <p:nvPr/>
        </p:nvSpPr>
        <p:spPr>
          <a:xfrm>
            <a:off x="1110334" y="5097172"/>
            <a:ext cx="767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918A222-26BB-B1E3-8BB7-A06567BD346E}"/>
              </a:ext>
            </a:extLst>
          </p:cNvPr>
          <p:cNvSpPr txBox="1"/>
          <p:nvPr/>
        </p:nvSpPr>
        <p:spPr>
          <a:xfrm>
            <a:off x="5807530" y="4942114"/>
            <a:ext cx="5927270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i="1" dirty="0"/>
              <a:t>*Explanation 1 – </a:t>
            </a:r>
          </a:p>
          <a:p>
            <a:pPr marL="228600" indent="-228600">
              <a:buAutoNum type="arabicParenR"/>
            </a:pPr>
            <a:r>
              <a:rPr lang="en-US" sz="1200" i="1" dirty="0"/>
              <a:t>In case a citizen of India leaves India for the purpose of employment outside India, 60 days shall be substituted with 182 days. </a:t>
            </a:r>
          </a:p>
          <a:p>
            <a:endParaRPr lang="en-US" sz="1200" i="1" dirty="0"/>
          </a:p>
          <a:p>
            <a:r>
              <a:rPr lang="en-US" sz="1200" i="1" dirty="0"/>
              <a:t>2) Similarly, in case of a citizen of India or person of Indian origin having total income (excluding foreign sourced income) exceeding INR 15 lakhs, 60 days shall be substituted with 120 days.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144C528-13EC-E0FD-CCEA-F496ED8BEFC7}"/>
              </a:ext>
            </a:extLst>
          </p:cNvPr>
          <p:cNvSpPr txBox="1"/>
          <p:nvPr/>
        </p:nvSpPr>
        <p:spPr>
          <a:xfrm>
            <a:off x="851067" y="5577574"/>
            <a:ext cx="19148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Resident and ordinarily </a:t>
            </a:r>
          </a:p>
          <a:p>
            <a:pPr algn="ctr"/>
            <a:r>
              <a:rPr lang="en-US" sz="1400" dirty="0"/>
              <a:t>resident</a:t>
            </a:r>
          </a:p>
        </p:txBody>
      </p:sp>
    </p:spTree>
    <p:extLst>
      <p:ext uri="{BB962C8B-B14F-4D97-AF65-F5344CB8AC3E}">
        <p14:creationId xmlns:p14="http://schemas.microsoft.com/office/powerpoint/2010/main" val="154653255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3B29781B-EFE5-50C3-717C-813AED94B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05114"/>
            <a:ext cx="10515600" cy="788761"/>
          </a:xfrm>
        </p:spPr>
        <p:txBody>
          <a:bodyPr>
            <a:normAutofit/>
          </a:bodyPr>
          <a:lstStyle/>
          <a:p>
            <a:r>
              <a:rPr lang="en-US" sz="2800" b="0" dirty="0"/>
              <a:t>Resident but not ordinarily resident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7E3C65-5A1D-ED09-4E40-0ADEEF83E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362" y="2314575"/>
            <a:ext cx="9439275" cy="22288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D803D7-E97D-627D-DF93-E5611058F11D}"/>
              </a:ext>
            </a:extLst>
          </p:cNvPr>
          <p:cNvCxnSpPr>
            <a:cxnSpLocks/>
          </p:cNvCxnSpPr>
          <p:nvPr/>
        </p:nvCxnSpPr>
        <p:spPr>
          <a:xfrm>
            <a:off x="7183438" y="4189227"/>
            <a:ext cx="246029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853732-A40F-8CED-9884-5FE0CB68036E}"/>
              </a:ext>
            </a:extLst>
          </p:cNvPr>
          <p:cNvCxnSpPr>
            <a:cxnSpLocks/>
          </p:cNvCxnSpPr>
          <p:nvPr/>
        </p:nvCxnSpPr>
        <p:spPr>
          <a:xfrm>
            <a:off x="6378908" y="3852529"/>
            <a:ext cx="246029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18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3B29781B-EFE5-50C3-717C-813AED94B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05114"/>
            <a:ext cx="10515600" cy="788761"/>
          </a:xfrm>
        </p:spPr>
        <p:txBody>
          <a:bodyPr>
            <a:normAutofit/>
          </a:bodyPr>
          <a:lstStyle/>
          <a:p>
            <a:r>
              <a:rPr lang="en-US" sz="2800" b="0" dirty="0"/>
              <a:t>Resident but not ordinarily resident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D1EB6B-A13A-D0DA-7657-C2F1C5CA4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160" y="1676917"/>
            <a:ext cx="9920617" cy="389572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591100-31CA-2576-66FC-C986DE8559A0}"/>
              </a:ext>
            </a:extLst>
          </p:cNvPr>
          <p:cNvCxnSpPr>
            <a:cxnSpLocks/>
          </p:cNvCxnSpPr>
          <p:nvPr/>
        </p:nvCxnSpPr>
        <p:spPr>
          <a:xfrm>
            <a:off x="2183219" y="4242390"/>
            <a:ext cx="377101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8A56DA-ABFA-CFA3-1821-CD4226AB9B2D}"/>
              </a:ext>
            </a:extLst>
          </p:cNvPr>
          <p:cNvCxnSpPr>
            <a:cxnSpLocks/>
          </p:cNvCxnSpPr>
          <p:nvPr/>
        </p:nvCxnSpPr>
        <p:spPr>
          <a:xfrm>
            <a:off x="3101163" y="4533013"/>
            <a:ext cx="241713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EB3527D-2F1B-F515-1C51-C16BC63134BF}"/>
              </a:ext>
            </a:extLst>
          </p:cNvPr>
          <p:cNvCxnSpPr>
            <a:cxnSpLocks/>
          </p:cNvCxnSpPr>
          <p:nvPr/>
        </p:nvCxnSpPr>
        <p:spPr>
          <a:xfrm>
            <a:off x="2264735" y="5110715"/>
            <a:ext cx="644333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94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740036-6721-5ED3-EBDA-A38854333D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594AF3-769B-66EF-1BF7-0CC3F822CC01}"/>
              </a:ext>
            </a:extLst>
          </p:cNvPr>
          <p:cNvSpPr/>
          <p:nvPr/>
        </p:nvSpPr>
        <p:spPr>
          <a:xfrm>
            <a:off x="6766560" y="914400"/>
            <a:ext cx="5029200" cy="50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4479EA-AA09-FA0D-F9DD-DF5498A29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4" y="2419350"/>
            <a:ext cx="10786155" cy="2186104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3B29781B-EFE5-50C3-717C-813AED94B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05114"/>
            <a:ext cx="10515600" cy="788761"/>
          </a:xfrm>
        </p:spPr>
        <p:txBody>
          <a:bodyPr>
            <a:normAutofit/>
          </a:bodyPr>
          <a:lstStyle/>
          <a:p>
            <a:r>
              <a:rPr lang="en-US" sz="2800" b="0" dirty="0"/>
              <a:t>Deemed to be a resident in India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24AB57-E154-4145-F455-6F2AE452E52E}"/>
              </a:ext>
            </a:extLst>
          </p:cNvPr>
          <p:cNvCxnSpPr>
            <a:cxnSpLocks/>
          </p:cNvCxnSpPr>
          <p:nvPr/>
        </p:nvCxnSpPr>
        <p:spPr>
          <a:xfrm>
            <a:off x="8820615" y="2765502"/>
            <a:ext cx="140505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E9E3ED-396E-BABB-8242-E6412E7A7419}"/>
              </a:ext>
            </a:extLst>
          </p:cNvPr>
          <p:cNvCxnSpPr>
            <a:cxnSpLocks/>
          </p:cNvCxnSpPr>
          <p:nvPr/>
        </p:nvCxnSpPr>
        <p:spPr>
          <a:xfrm>
            <a:off x="7876107" y="3425282"/>
            <a:ext cx="15576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FD27F28-144D-468F-2644-EBF9381A701B}"/>
              </a:ext>
            </a:extLst>
          </p:cNvPr>
          <p:cNvCxnSpPr>
            <a:cxnSpLocks/>
          </p:cNvCxnSpPr>
          <p:nvPr/>
        </p:nvCxnSpPr>
        <p:spPr>
          <a:xfrm>
            <a:off x="2475200" y="3800706"/>
            <a:ext cx="33791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23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">
      <a:dk1>
        <a:srgbClr val="080808"/>
      </a:dk1>
      <a:lt1>
        <a:sysClr val="window" lastClr="FFFFFF"/>
      </a:lt1>
      <a:dk2>
        <a:srgbClr val="080808"/>
      </a:dk2>
      <a:lt2>
        <a:srgbClr val="CEDBE6"/>
      </a:lt2>
      <a:accent1>
        <a:srgbClr val="02B6CE"/>
      </a:accent1>
      <a:accent2>
        <a:srgbClr val="C3F7FE"/>
      </a:accent2>
      <a:accent3>
        <a:srgbClr val="ACD7CA"/>
      </a:accent3>
      <a:accent4>
        <a:srgbClr val="7A8C8E"/>
      </a:accent4>
      <a:accent5>
        <a:srgbClr val="84ACB6"/>
      </a:accent5>
      <a:accent6>
        <a:srgbClr val="2683C6"/>
      </a:accent6>
      <a:hlink>
        <a:srgbClr val="92D050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2280</TotalTime>
  <Words>2359</Words>
  <Application>Microsoft Office PowerPoint</Application>
  <PresentationFormat>Widescreen</PresentationFormat>
  <Paragraphs>360</Paragraphs>
  <Slides>54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0" baseType="lpstr">
      <vt:lpstr>Arial</vt:lpstr>
      <vt:lpstr>Calibri</vt:lpstr>
      <vt:lpstr>Calibri Light</vt:lpstr>
      <vt:lpstr>Courier New</vt:lpstr>
      <vt:lpstr>Tenorite</vt:lpstr>
      <vt:lpstr>Office Theme</vt:lpstr>
      <vt:lpstr>Tax Treaty provisions for NRI’s and OCI’s</vt:lpstr>
      <vt:lpstr>Agenda</vt:lpstr>
      <vt:lpstr>Non-Resident of India  and  Overseas Citizen of India</vt:lpstr>
      <vt:lpstr>Definitions</vt:lpstr>
      <vt:lpstr>Residential Status - individuals</vt:lpstr>
      <vt:lpstr>Basic conditions</vt:lpstr>
      <vt:lpstr>Resident but not ordinarily resident</vt:lpstr>
      <vt:lpstr>Resident but not ordinarily resident</vt:lpstr>
      <vt:lpstr>Deemed to be a resident in India</vt:lpstr>
      <vt:lpstr>Deemed resident </vt:lpstr>
      <vt:lpstr>Case study -1</vt:lpstr>
      <vt:lpstr>Case study -2</vt:lpstr>
      <vt:lpstr>Scope of taxation</vt:lpstr>
      <vt:lpstr>Section 9</vt:lpstr>
      <vt:lpstr>Salary</vt:lpstr>
      <vt:lpstr>The Income-tax Act, 1961</vt:lpstr>
      <vt:lpstr>Article 15 – Dependent personal services </vt:lpstr>
      <vt:lpstr>Exception </vt:lpstr>
      <vt:lpstr>Case study -1</vt:lpstr>
      <vt:lpstr>Case study -2</vt:lpstr>
      <vt:lpstr>Independent Personal Services</vt:lpstr>
      <vt:lpstr>The Income-tax Act, 1961</vt:lpstr>
      <vt:lpstr>Article 14</vt:lpstr>
      <vt:lpstr>Article 14</vt:lpstr>
      <vt:lpstr>Coverage </vt:lpstr>
      <vt:lpstr>Analysis</vt:lpstr>
      <vt:lpstr>Extracts of India-Singapore treaty </vt:lpstr>
      <vt:lpstr>Director’s Fees</vt:lpstr>
      <vt:lpstr>Remuneration</vt:lpstr>
      <vt:lpstr>Article 16</vt:lpstr>
      <vt:lpstr>PowerPoint Presentation</vt:lpstr>
      <vt:lpstr>Case Law</vt:lpstr>
      <vt:lpstr>Judgement</vt:lpstr>
      <vt:lpstr>Pension and Social Security</vt:lpstr>
      <vt:lpstr>Definition</vt:lpstr>
      <vt:lpstr>Provident Fund</vt:lpstr>
      <vt:lpstr>Income-tax Act</vt:lpstr>
      <vt:lpstr>Income-tax Act – Section 89A</vt:lpstr>
      <vt:lpstr>Section 89A</vt:lpstr>
      <vt:lpstr>Tax treaty</vt:lpstr>
      <vt:lpstr>Case study</vt:lpstr>
      <vt:lpstr>Case study</vt:lpstr>
      <vt:lpstr>Other income</vt:lpstr>
      <vt:lpstr>Tax treaties</vt:lpstr>
      <vt:lpstr>India’s tax treaties </vt:lpstr>
      <vt:lpstr>Case study</vt:lpstr>
      <vt:lpstr>Credits in NRE account</vt:lpstr>
      <vt:lpstr>Overview </vt:lpstr>
      <vt:lpstr>Section 10(4)(ii) </vt:lpstr>
      <vt:lpstr>Gifts</vt:lpstr>
      <vt:lpstr>Gift received outside India </vt:lpstr>
      <vt:lpstr>Payments without consideration</vt:lpstr>
      <vt:lpstr>Obligation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Treaty provisions for NRI’s and OCI’s</dc:title>
  <dc:creator>Kartik, Vijayalakshmi</dc:creator>
  <cp:lastModifiedBy>Kartik, Vijayalakshmi</cp:lastModifiedBy>
  <cp:revision>32</cp:revision>
  <dcterms:created xsi:type="dcterms:W3CDTF">2024-10-03T10:36:30Z</dcterms:created>
  <dcterms:modified xsi:type="dcterms:W3CDTF">2024-10-07T06:56:27Z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2024-10-03T12:45:50Z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f24e901d-6d7f-49f4-bafa-b438b47564e8</vt:lpwstr>
  </property>
  <property fmtid="{D5CDD505-2E9C-101B-9397-08002B2CF9AE}" pid="9" name="MSIP_Label_ea60d57e-af5b-4752-ac57-3e4f28ca11dc_ContentBits">
    <vt:lpwstr>0</vt:lpwstr>
  </property>
</Properties>
</file>